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98" r:id="rId2"/>
    <p:sldId id="309" r:id="rId3"/>
    <p:sldId id="330" r:id="rId4"/>
    <p:sldId id="311" r:id="rId5"/>
    <p:sldId id="317" r:id="rId6"/>
    <p:sldId id="332" r:id="rId7"/>
    <p:sldId id="314" r:id="rId8"/>
    <p:sldId id="333" r:id="rId9"/>
    <p:sldId id="320" r:id="rId10"/>
    <p:sldId id="334" r:id="rId11"/>
    <p:sldId id="322" r:id="rId12"/>
    <p:sldId id="326" r:id="rId13"/>
    <p:sldId id="328" r:id="rId14"/>
    <p:sldId id="318" r:id="rId15"/>
    <p:sldId id="272" r:id="rId16"/>
    <p:sldId id="329" r:id="rId17"/>
    <p:sldId id="263" r:id="rId18"/>
    <p:sldId id="259" r:id="rId19"/>
    <p:sldId id="323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D077"/>
    <a:srgbClr val="FFD966"/>
    <a:srgbClr val="FF0000"/>
    <a:srgbClr val="000000"/>
    <a:srgbClr val="7EA6E0"/>
    <a:srgbClr val="EA6B66"/>
    <a:srgbClr val="EA4335"/>
    <a:srgbClr val="F6C6AD"/>
    <a:srgbClr val="F0F8FD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8" autoAdjust="0"/>
    <p:restoredTop sz="89979" autoAdjust="0"/>
  </p:normalViewPr>
  <p:slideViewPr>
    <p:cSldViewPr snapToGrid="0">
      <p:cViewPr varScale="1">
        <p:scale>
          <a:sx n="78" d="100"/>
          <a:sy n="78" d="100"/>
        </p:scale>
        <p:origin x="331" y="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2531" y="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23CF35A-77A5-DBFF-7174-8607836418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Introduction &gt; Calibration &gt; Data analysis &gt; Conclusion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2219FD-D45F-D19F-4E6C-8F89901459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4BB9C7-7B87-4FDF-85BA-D953AB6A2A63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30A837-2047-1178-A9A8-980CA8B475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226BA1-5D6D-AEBA-A73D-DF26889A2E2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8543F-099F-40B4-AF64-F652C38BF85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9803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Introduction &gt; Calibration &gt; Data analysis &gt; Conclusion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D42B61-FF5E-4A9F-AF20-743D865C026B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E9B460-6B34-4AA6-80AE-1EF77B5B8C0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785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9B460-6B34-4AA6-80AE-1EF77B5B8C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86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Conclusion (miniaturization, stability, performance)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9B460-6B34-4AA6-80AE-1EF77B5B8C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63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9B460-6B34-4AA6-80AE-1EF77B5B8C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941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9B460-6B34-4AA6-80AE-1EF77B5B8C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84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fr-FR" dirty="0" err="1"/>
              <a:t>Success</a:t>
            </a:r>
            <a:r>
              <a:rPr lang="fr-FR" dirty="0"/>
              <a:t> of </a:t>
            </a:r>
            <a:r>
              <a:rPr lang="fr-FR" dirty="0" err="1"/>
              <a:t>such</a:t>
            </a:r>
            <a:r>
              <a:rPr lang="fr-FR" dirty="0"/>
              <a:t> </a:t>
            </a:r>
            <a:r>
              <a:rPr lang="fr-FR" dirty="0" err="1"/>
              <a:t>approch</a:t>
            </a:r>
            <a:r>
              <a:rPr lang="fr-FR" dirty="0"/>
              <a:t> </a:t>
            </a:r>
            <a:r>
              <a:rPr lang="fr-FR" dirty="0" err="1"/>
              <a:t>rely</a:t>
            </a:r>
            <a:r>
              <a:rPr lang="fr-FR" dirty="0"/>
              <a:t> on </a:t>
            </a:r>
            <a:r>
              <a:rPr lang="fr-FR" dirty="0" err="1"/>
              <a:t>extreme</a:t>
            </a:r>
            <a:r>
              <a:rPr lang="fr-FR" dirty="0"/>
              <a:t> phase </a:t>
            </a:r>
            <a:r>
              <a:rPr lang="fr-FR" dirty="0" err="1"/>
              <a:t>stability</a:t>
            </a:r>
            <a:br>
              <a:rPr lang="fr-FR" dirty="0"/>
            </a:br>
            <a:r>
              <a:rPr lang="fr-FR" dirty="0"/>
              <a:t>Not the case for 2 </a:t>
            </a:r>
            <a:r>
              <a:rPr lang="fr-FR" dirty="0" err="1"/>
              <a:t>reasons</a:t>
            </a:r>
            <a:r>
              <a:rPr lang="fr-FR" dirty="0"/>
              <a:t> (</a:t>
            </a:r>
            <a:r>
              <a:rPr lang="fr-FR" dirty="0" err="1"/>
              <a:t>upstream</a:t>
            </a:r>
            <a:r>
              <a:rPr lang="fr-FR" dirty="0"/>
              <a:t> + </a:t>
            </a:r>
            <a:r>
              <a:rPr lang="fr-FR" dirty="0" err="1"/>
              <a:t>intrasic</a:t>
            </a:r>
            <a:r>
              <a:rPr lang="fr-FR" dirty="0"/>
              <a:t>)</a:t>
            </a:r>
          </a:p>
          <a:p>
            <a:pPr marL="0" indent="0">
              <a:buFontTx/>
              <a:buNone/>
            </a:pPr>
            <a:r>
              <a:rPr lang="en-US" dirty="0"/>
              <a:t>Null Depth always contain starlight leakage -&gt; hard to distinguish planet signal</a:t>
            </a:r>
          </a:p>
          <a:p>
            <a:pPr marL="0" indent="0">
              <a:buFontTx/>
              <a:buNone/>
            </a:pPr>
            <a:r>
              <a:rPr lang="en-US" dirty="0"/>
              <a:t>To reduce upstream phase sensitivity &amp; have a more robust observable -&gt; Kernel-Nulling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9B460-6B34-4AA6-80AE-1EF77B5B8C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66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KN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built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more </a:t>
            </a:r>
            <a:r>
              <a:rPr lang="fr-FR" dirty="0" err="1"/>
              <a:t>telescopes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even</a:t>
            </a:r>
            <a:r>
              <a:rPr lang="fr-FR" dirty="0"/>
              <a:t> more efficient</a:t>
            </a:r>
          </a:p>
          <a:p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much</a:t>
            </a:r>
            <a:r>
              <a:rPr lang="fr-FR" dirty="0"/>
              <a:t> </a:t>
            </a:r>
            <a:r>
              <a:rPr lang="fr-FR" dirty="0" err="1"/>
              <a:t>telescopes</a:t>
            </a:r>
            <a:r>
              <a:rPr lang="fr-FR" dirty="0"/>
              <a:t>, the </a:t>
            </a:r>
            <a:r>
              <a:rPr lang="fr-FR" dirty="0" err="1"/>
              <a:t>complexity</a:t>
            </a:r>
            <a:r>
              <a:rPr lang="fr-FR" dirty="0"/>
              <a:t> </a:t>
            </a:r>
            <a:r>
              <a:rPr lang="fr-FR" dirty="0" err="1"/>
              <a:t>become</a:t>
            </a:r>
            <a:r>
              <a:rPr lang="fr-FR" dirty="0"/>
              <a:t> </a:t>
            </a:r>
            <a:r>
              <a:rPr lang="fr-FR" dirty="0" err="1"/>
              <a:t>crazy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9B460-6B34-4AA6-80AE-1EF77B5B8C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859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Derived from network and telecommunication</a:t>
            </a:r>
            <a:br>
              <a:rPr lang="en-US" dirty="0"/>
            </a:br>
            <a:r>
              <a:rPr lang="en-US" dirty="0"/>
              <a:t>(Can operate in 1.65μm --- 1.55 is more affordable)</a:t>
            </a:r>
          </a:p>
          <a:p>
            <a:r>
              <a:rPr lang="en-US" dirty="0"/>
              <a:t>Photonic still have </a:t>
            </a:r>
            <a:r>
              <a:rPr lang="en-US" dirty="0" err="1"/>
              <a:t>intrasic</a:t>
            </a:r>
            <a:r>
              <a:rPr lang="en-US" dirty="0"/>
              <a:t> phase aberration (manufacturing defects)</a:t>
            </a:r>
          </a:p>
          <a:p>
            <a:r>
              <a:rPr lang="en-US" dirty="0"/>
              <a:t>Chip has active elements -&gt; tunable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9B460-6B34-4AA6-80AE-1EF77B5B8C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0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Thermo-optic phase shifter – 0,6W for </a:t>
            </a:r>
          </a:p>
          <a:p>
            <a:r>
              <a:rPr lang="en-US" dirty="0"/>
              <a:t>We decomposed the overall interferometric operation into series of 2x2 MMI</a:t>
            </a:r>
          </a:p>
          <a:p>
            <a:r>
              <a:rPr lang="en-US" dirty="0"/>
              <a:t>To control the phase at each elementary step of the process</a:t>
            </a:r>
          </a:p>
          <a:p>
            <a:r>
              <a:rPr lang="en-US" dirty="0"/>
              <a:t>Compensate for intrinsic phase aberration</a:t>
            </a:r>
          </a:p>
          <a:p>
            <a:r>
              <a:rPr lang="en-US" dirty="0"/>
              <a:t>14-dimension parameter space -&gt; need to be calibrated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9B460-6B34-4AA6-80AE-1EF77B5B8C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34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0992F-1865-6F39-EACE-C77516746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0FBABF-5AEB-ED44-C33B-1A5254AA41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98183B-F7E0-FAFF-50BF-F4B1BAE0C2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Thermo-optic phase shifter – 0,6W for </a:t>
            </a:r>
          </a:p>
          <a:p>
            <a:r>
              <a:rPr lang="en-US" dirty="0"/>
              <a:t>We decomposed the overall interferometric operation into series of 2x2 MMI</a:t>
            </a:r>
          </a:p>
          <a:p>
            <a:r>
              <a:rPr lang="en-US" dirty="0"/>
              <a:t>To control the phase at each elementary step of the process</a:t>
            </a:r>
          </a:p>
          <a:p>
            <a:r>
              <a:rPr lang="en-US" dirty="0"/>
              <a:t>Compensate for intrinsic phase aberration</a:t>
            </a:r>
          </a:p>
          <a:p>
            <a:r>
              <a:rPr lang="en-US" dirty="0"/>
              <a:t>14-dimension parameter space -&gt; need to be calibrated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F8CD4-E84D-FEEA-2615-02BC90900D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9B460-6B34-4AA6-80AE-1EF77B5B8C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84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9B460-6B34-4AA6-80AE-1EF77B5B8C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199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BE620-56A8-F96F-43D5-C62D4F3C7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688C7EF-6B81-C947-A1FA-E07C7D533E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3C52401-C9CC-41CF-E5C8-0787BBE3E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7F42A76-B2F8-7D90-7E7F-352E04B303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9B460-6B34-4AA6-80AE-1EF77B5B8C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948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9B460-6B34-4AA6-80AE-1EF77B5B8C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217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4F895A-C383-35F8-D336-AE6663FE2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0E0B137-B24C-1B01-8ADF-C48198DF0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C388E12-A500-A5C8-FEF5-1FBEFA436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7E3A-1835-4325-A6F3-35FAD44F7CBB}" type="datetime1">
              <a:rPr lang="fr-FR" smtClean="0"/>
              <a:t>12/11/2025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B26041-4781-6111-2D93-5BF512F7A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1EECA5-BE23-71F3-76DB-AE85A04AD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363A-B46D-432E-B45D-2468511ED4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0285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FC1D58-3DF6-3859-2523-19C513343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307BDF1-1ECB-FAF3-4C0B-F7BC74E2DA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5ED4C97-318E-84F5-02A2-E84A4F5CD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1A4E6-665B-4DD0-977D-27A47D1D395B}" type="datetime1">
              <a:rPr lang="fr-FR" smtClean="0"/>
              <a:t>12/11/2025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4837C7D-48D3-61C0-02EA-1012F1638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C0A8C2-12F8-1812-2971-8987C0DC9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363A-B46D-432E-B45D-2468511ED4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4198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4649AD1-A2AD-14B8-421D-8576C35EFA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8C8D76E-E21B-19DF-B5B7-E0BE41B98D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4AA89E-C6EA-15DA-5B4D-820731140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D940A-1C9E-43BF-872A-F8C237CA9003}" type="datetime1">
              <a:rPr lang="fr-FR" smtClean="0"/>
              <a:t>12/11/2025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F41861-00A2-832A-8849-93983778A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CFF3419-8C72-FDCB-5A40-A215AD807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363A-B46D-432E-B45D-2468511ED4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4126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D00C3A-838F-BDA6-E452-CF2C52A1C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CEC018-3652-6D30-DB6C-26B259A5B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5723571-65C9-BDA5-5478-1ADDC5C37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fld id="{E0E7E540-0A1D-4EBD-B597-F32B422DE197}" type="datetime1">
              <a:rPr lang="fr-FR" smtClean="0"/>
              <a:pPr/>
              <a:t>12/11/2025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FD20238-461C-BFC2-E563-5358304F3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D60A9B2-1042-224E-DF68-406BE59BC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2DCD363A-B46D-432E-B45D-2468511ED4C9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2812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D5B3FE-AE82-9F84-BF2A-019505E32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8D2E020-4C55-0485-1CD8-6ADFD5DA4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00FB237-CDF5-3F2F-D697-95969C3B1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53D41-1653-43EB-9F1D-DFBE0D1C7CB1}" type="datetime1">
              <a:rPr lang="fr-FR" smtClean="0"/>
              <a:t>12/11/2025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A55405-E31F-4D29-9E0E-89581AB4D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5E85E70-D73A-F961-D106-7BADBD0DE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363A-B46D-432E-B45D-2468511ED4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4348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075F1E-2CD9-BB38-C690-F9AC97E89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70C468-5E16-73FA-178B-DE2DB178DA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33D7C22-C988-FB95-2142-25A5BA933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9B9FC20-C5CB-D7D0-D1D0-1C7AF42F0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33B44-801E-43F4-922D-BCE8D5289A93}" type="datetime1">
              <a:rPr lang="fr-FR" smtClean="0"/>
              <a:t>12/11/2025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8B739FB-E7CC-F5AA-5611-9C3658F05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45180AD-F520-8316-3537-604AC8EF7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363A-B46D-432E-B45D-2468511ED4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9225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3FC044-185F-9D3A-8929-F2D9D6906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B734EB-8180-915A-B771-10AD9B196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84CA1DD-76CD-F9CE-57FF-25C1C292B1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A418032-D7DB-42F3-129A-BA3C7D8B4C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C09FD74-D55D-513C-128D-4A2C2F2C1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D745FE2-80AA-6140-86C8-F9AA97071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C7A7C-A6FE-49C7-8201-57D726E2A02E}" type="datetime1">
              <a:rPr lang="fr-FR" smtClean="0"/>
              <a:t>12/11/2025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2E1286E-A0D6-AF21-4875-B75D30D25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96B4794-3F5F-C5EE-E434-F26270EA6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363A-B46D-432E-B45D-2468511ED4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5488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044F46-91E6-953E-74C1-4EAF98661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6ECCAA0-D1F9-EFCB-D9AF-7C534003D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43DAE-A14D-469A-A87F-3AC4E991508E}" type="datetime1">
              <a:rPr lang="fr-FR" smtClean="0"/>
              <a:t>12/11/2025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DEBAAFC-5377-FE9A-EF60-69A9040F5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67D82CD-2521-CDBE-AD12-D53B517D5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363A-B46D-432E-B45D-2468511ED4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8769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C3C5298-D4A9-2324-AC5B-9D83DD9BA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95D78-363F-478C-9095-E7F6AEC1D87D}" type="datetime1">
              <a:rPr lang="fr-FR" smtClean="0"/>
              <a:t>12/11/2025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AE11C62-8996-5A99-BBC8-A5CE542B5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B7DB1E-031A-63DF-D559-C78BDB44B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363A-B46D-432E-B45D-2468511ED4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5770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2F36D8-7240-E327-B0D4-983119972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444962E-A22A-6A66-1B84-340B0A5A5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5EA979C-DED6-6336-9433-84AC814707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A7AF92B-2B64-BBBD-DBCC-C93B51B43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AFD2C-BB0D-4562-815E-F3164C4075A5}" type="datetime1">
              <a:rPr lang="fr-FR" smtClean="0"/>
              <a:t>12/11/2025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5898730-170E-76C8-1C17-C6BE1D93D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C510C9A-4348-3AC6-7015-207F59109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363A-B46D-432E-B45D-2468511ED4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8229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710DCE-BC18-486A-D6F6-FDBAA81D4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7CD0C4C-0D78-73A4-184D-0B20924B9D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C532676-3293-E0F3-43DB-5218D6430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912D0E8-B1AF-FA42-D1B9-9A459D535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21EA-2B28-4BD1-8E17-55D5D07AE5BF}" type="datetime1">
              <a:rPr lang="fr-FR" smtClean="0"/>
              <a:t>12/11/2025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9BC74BE-083E-C49D-5668-A31CD2140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B24F58E-55F7-A087-14CA-644E34431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363A-B46D-432E-B45D-2468511ED4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2651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5757CC4-2DD5-6144-424E-9BB38B359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69BE020-6A6F-D035-9025-B7337B0FA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753B7DC-B6EB-79B0-8EF6-2FFBA74F19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CAA105-8902-4FF6-B1F4-9BD0F22C3334}" type="datetime1">
              <a:rPr lang="fr-FR" smtClean="0"/>
              <a:t>12/11/2025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C8CC9F2-2DE2-9516-B6F4-ABA9A5D399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AB72543-E80D-04AA-E965-499D273346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CD363A-B46D-432E-B45D-2468511ED4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2096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7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3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70.png"/><Relationship Id="rId3" Type="http://schemas.openxmlformats.org/officeDocument/2006/relationships/image" Target="../media/image170.png"/><Relationship Id="rId7" Type="http://schemas.openxmlformats.org/officeDocument/2006/relationships/image" Target="../media/image210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0.png"/><Relationship Id="rId11" Type="http://schemas.openxmlformats.org/officeDocument/2006/relationships/image" Target="../media/image250.png"/><Relationship Id="rId5" Type="http://schemas.openxmlformats.org/officeDocument/2006/relationships/image" Target="../media/image190.png"/><Relationship Id="rId10" Type="http://schemas.openxmlformats.org/officeDocument/2006/relationships/image" Target="../media/image240.png"/><Relationship Id="rId4" Type="http://schemas.openxmlformats.org/officeDocument/2006/relationships/image" Target="../media/image191.png"/><Relationship Id="rId9" Type="http://schemas.openxmlformats.org/officeDocument/2006/relationships/image" Target="../media/image271.png"/><Relationship Id="rId14" Type="http://schemas.openxmlformats.org/officeDocument/2006/relationships/image" Target="../media/image29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3.png"/><Relationship Id="rId7" Type="http://schemas.openxmlformats.org/officeDocument/2006/relationships/image" Target="../media/image17.png"/><Relationship Id="rId12" Type="http://schemas.openxmlformats.org/officeDocument/2006/relationships/image" Target="../media/image4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48.png"/><Relationship Id="rId5" Type="http://schemas.openxmlformats.org/officeDocument/2006/relationships/image" Target="../media/image15.png"/><Relationship Id="rId10" Type="http://schemas.openxmlformats.org/officeDocument/2006/relationships/image" Target="../media/image47.png"/><Relationship Id="rId4" Type="http://schemas.openxmlformats.org/officeDocument/2006/relationships/image" Target="../media/image44.png"/><Relationship Id="rId9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8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Relationship Id="rId9" Type="http://schemas.openxmlformats.org/officeDocument/2006/relationships/image" Target="../media/image29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60CCE-028C-AB09-4441-7AF08472A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055C5-6C57-B21B-9B5E-E350A6D3CA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79198"/>
            <a:ext cx="12191999" cy="2387600"/>
          </a:xfrm>
        </p:spPr>
        <p:txBody>
          <a:bodyPr>
            <a:noAutofit/>
          </a:bodyPr>
          <a:lstStyle/>
          <a:p>
            <a:r>
              <a:rPr lang="en-US" sz="2800" b="0" dirty="0">
                <a:latin typeface="Ubuntu" panose="020B0504030602030204" pitchFamily="34" charset="0"/>
              </a:rPr>
              <a:t>PUSHING EXOPLANET DETECTION CAPABILITY USING</a:t>
            </a:r>
            <a:br>
              <a:rPr lang="en-US" sz="4000" b="0" dirty="0">
                <a:latin typeface="Ubuntu" panose="020B0504030602030204" pitchFamily="34" charset="0"/>
              </a:rPr>
            </a:br>
            <a:r>
              <a:rPr lang="en-US" sz="4000" dirty="0">
                <a:latin typeface="Ubuntu" panose="020B0504030602030204" pitchFamily="34" charset="0"/>
              </a:rPr>
              <a:t>TUNABLE </a:t>
            </a:r>
            <a:r>
              <a:rPr lang="en-US" sz="4000" b="1" dirty="0">
                <a:latin typeface="Ubuntu" panose="020B0504030602030204" pitchFamily="34" charset="0"/>
              </a:rPr>
              <a:t>KERNEL-NULLING</a:t>
            </a:r>
            <a:endParaRPr lang="fr-FR" sz="4000" b="0" dirty="0">
              <a:latin typeface="Ubuntu" panose="020B050403060203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F48B019-5C14-8A24-82AA-773B0AC0B8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841331"/>
          </a:xfrm>
        </p:spPr>
        <p:txBody>
          <a:bodyPr anchor="ctr">
            <a:normAutofit/>
          </a:bodyPr>
          <a:lstStyle/>
          <a:p>
            <a:r>
              <a:rPr lang="fr-FR" sz="2000" dirty="0">
                <a:latin typeface="Ubuntu" panose="020B0504030602030204" pitchFamily="34" charset="0"/>
              </a:rPr>
              <a:t>Vincent Foriel</a:t>
            </a:r>
            <a:r>
              <a:rPr lang="fr-FR" sz="2000" baseline="30000" dirty="0">
                <a:latin typeface="Ubuntu" panose="020B0504030602030204" pitchFamily="34" charset="0"/>
              </a:rPr>
              <a:t>1*</a:t>
            </a:r>
            <a:r>
              <a:rPr lang="fr-FR" sz="2000" dirty="0">
                <a:latin typeface="Ubuntu" panose="020B0504030602030204" pitchFamily="34" charset="0"/>
              </a:rPr>
              <a:t>, Frantz Martinache</a:t>
            </a:r>
            <a:r>
              <a:rPr lang="fr-FR" sz="2000" baseline="30000" dirty="0">
                <a:latin typeface="Ubuntu" panose="020B0504030602030204" pitchFamily="34" charset="0"/>
              </a:rPr>
              <a:t>1</a:t>
            </a:r>
            <a:r>
              <a:rPr lang="fr-FR" sz="2000" dirty="0">
                <a:latin typeface="Ubuntu" panose="020B0504030602030204" pitchFamily="34" charset="0"/>
              </a:rPr>
              <a:t>, David Mary</a:t>
            </a:r>
            <a:r>
              <a:rPr lang="fr-FR" sz="2000" baseline="30000" dirty="0">
                <a:latin typeface="Ubuntu" panose="020B0504030602030204" pitchFamily="34" charset="0"/>
              </a:rPr>
              <a:t>1</a:t>
            </a:r>
            <a:endParaRPr lang="fr-FR" sz="2000" dirty="0">
              <a:latin typeface="Ubuntu" panose="020B0504030602030204" pitchFamily="34" charset="0"/>
            </a:endParaRPr>
          </a:p>
          <a:p>
            <a:r>
              <a:rPr lang="fr-FR" sz="2000" dirty="0">
                <a:latin typeface="Ubuntu" panose="020B0504030602030204" pitchFamily="34" charset="0"/>
              </a:rPr>
              <a:t>Marc-Antoine Martinod</a:t>
            </a:r>
            <a:r>
              <a:rPr lang="fr-FR" sz="2000" baseline="30000" dirty="0">
                <a:latin typeface="Ubuntu" panose="020B0504030602030204" pitchFamily="34" charset="0"/>
              </a:rPr>
              <a:t>1</a:t>
            </a:r>
            <a:r>
              <a:rPr lang="fr-FR" sz="2000" dirty="0">
                <a:latin typeface="Ubuntu" panose="020B0504030602030204" pitchFamily="34" charset="0"/>
              </a:rPr>
              <a:t>, Nick Cvetojevic</a:t>
            </a:r>
            <a:r>
              <a:rPr lang="fr-FR" sz="2000" baseline="30000" dirty="0">
                <a:latin typeface="Ubuntu" panose="020B0504030602030204" pitchFamily="34" charset="0"/>
              </a:rPr>
              <a:t>1</a:t>
            </a:r>
            <a:r>
              <a:rPr lang="fr-FR" sz="2000" dirty="0">
                <a:latin typeface="Ubuntu" panose="020B0504030602030204" pitchFamily="34" charset="0"/>
              </a:rPr>
              <a:t>, Romain Laugier</a:t>
            </a:r>
            <a:r>
              <a:rPr lang="fr-FR" sz="2000" baseline="30000" dirty="0">
                <a:latin typeface="Ubuntu" panose="020B0504030602030204" pitchFamily="34" charset="0"/>
              </a:rPr>
              <a:t>2</a:t>
            </a:r>
            <a:endParaRPr lang="fa-IR" sz="2000" dirty="0">
              <a:latin typeface="Ubuntu" panose="020B0504030602030204" pitchFamily="34" charset="0"/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F205627D-A6B8-5660-E818-4224B3950F05}"/>
              </a:ext>
            </a:extLst>
          </p:cNvPr>
          <p:cNvSpPr/>
          <p:nvPr/>
        </p:nvSpPr>
        <p:spPr>
          <a:xfrm>
            <a:off x="0" y="5976980"/>
            <a:ext cx="7834805" cy="902135"/>
          </a:xfrm>
          <a:prstGeom prst="roundRect">
            <a:avLst>
              <a:gd name="adj" fmla="val 3256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baseline="30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1</a:t>
            </a:r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 Université Côte d'Azur, Observatoire de la Côte d'Azur, CNRS, Laboratoire Lagrange, France</a:t>
            </a:r>
          </a:p>
          <a:p>
            <a:r>
              <a:rPr lang="fr-FR" sz="1400" baseline="30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2</a:t>
            </a:r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 KU Leuven </a:t>
            </a:r>
            <a:r>
              <a:rPr lang="fr-FR" sz="14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university</a:t>
            </a:r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, Leuven, </a:t>
            </a:r>
            <a:r>
              <a:rPr lang="fr-FR" sz="14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Belgium</a:t>
            </a:r>
            <a:br>
              <a:rPr lang="fr-FR" sz="14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  <a:cs typeface="Cavolini" panose="03000502040302020204" pitchFamily="66" charset="0"/>
              </a:rPr>
            </a:br>
            <a:r>
              <a:rPr lang="fr-FR" sz="1400" baseline="30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*</a:t>
            </a:r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 vincent.foriel@oca.eu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  <a:cs typeface="Cavolini" panose="03000502040302020204" pitchFamily="66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B6A7868-1159-D0EE-1CDF-7518C6A763FF}"/>
              </a:ext>
            </a:extLst>
          </p:cNvPr>
          <p:cNvGrpSpPr/>
          <p:nvPr/>
        </p:nvGrpSpPr>
        <p:grpSpPr>
          <a:xfrm>
            <a:off x="3802057" y="49506"/>
            <a:ext cx="8060021" cy="1242349"/>
            <a:chOff x="656504" y="-20985"/>
            <a:chExt cx="10939761" cy="1686224"/>
          </a:xfrm>
        </p:grpSpPr>
        <p:grpSp>
          <p:nvGrpSpPr>
            <p:cNvPr id="4" name="Groupe 63">
              <a:extLst>
                <a:ext uri="{FF2B5EF4-FFF2-40B4-BE49-F238E27FC236}">
                  <a16:creationId xmlns:a16="http://schemas.microsoft.com/office/drawing/2014/main" id="{34E490F4-6143-DA5E-B025-4FC0D24900CD}"/>
                </a:ext>
              </a:extLst>
            </p:cNvPr>
            <p:cNvGrpSpPr/>
            <p:nvPr/>
          </p:nvGrpSpPr>
          <p:grpSpPr>
            <a:xfrm>
              <a:off x="656504" y="391884"/>
              <a:ext cx="10939761" cy="830434"/>
              <a:chOff x="-1005630" y="6929014"/>
              <a:chExt cx="34690391" cy="2633338"/>
            </a:xfrm>
          </p:grpSpPr>
          <p:grpSp>
            <p:nvGrpSpPr>
              <p:cNvPr id="5" name="Groupe 59">
                <a:extLst>
                  <a:ext uri="{FF2B5EF4-FFF2-40B4-BE49-F238E27FC236}">
                    <a16:creationId xmlns:a16="http://schemas.microsoft.com/office/drawing/2014/main" id="{12FB0146-C2FA-5C84-A934-2B3AF719A51C}"/>
                  </a:ext>
                </a:extLst>
              </p:cNvPr>
              <p:cNvGrpSpPr/>
              <p:nvPr/>
            </p:nvGrpSpPr>
            <p:grpSpPr>
              <a:xfrm>
                <a:off x="-1005630" y="6929015"/>
                <a:ext cx="34690391" cy="2633337"/>
                <a:chOff x="-1005630" y="6916736"/>
                <a:chExt cx="34690391" cy="2633337"/>
              </a:xfrm>
            </p:grpSpPr>
            <p:grpSp>
              <p:nvGrpSpPr>
                <p:cNvPr id="7" name="Groupe 27">
                  <a:extLst>
                    <a:ext uri="{FF2B5EF4-FFF2-40B4-BE49-F238E27FC236}">
                      <a16:creationId xmlns:a16="http://schemas.microsoft.com/office/drawing/2014/main" id="{EC8B3024-68D4-A1ED-6E52-5C8134C2EB6E}"/>
                    </a:ext>
                  </a:extLst>
                </p:cNvPr>
                <p:cNvGrpSpPr/>
                <p:nvPr/>
              </p:nvGrpSpPr>
              <p:grpSpPr>
                <a:xfrm>
                  <a:off x="-1005630" y="6916736"/>
                  <a:ext cx="22579441" cy="2633337"/>
                  <a:chOff x="-348823" y="6262620"/>
                  <a:chExt cx="20379344" cy="2376750"/>
                </a:xfrm>
              </p:grpSpPr>
              <p:pic>
                <p:nvPicPr>
                  <p:cNvPr id="10" name="Image 22" descr="Une image contenant Police, Graphique, capture d’écran, graphisme&#10;&#10;Description générée automatiquement">
                    <a:extLst>
                      <a:ext uri="{FF2B5EF4-FFF2-40B4-BE49-F238E27FC236}">
                        <a16:creationId xmlns:a16="http://schemas.microsoft.com/office/drawing/2014/main" id="{46878CE2-1212-472F-9E38-F1926736C5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348823" y="6573697"/>
                    <a:ext cx="5759699" cy="1468519"/>
                  </a:xfrm>
                  <a:prstGeom prst="rect">
                    <a:avLst/>
                  </a:prstGeom>
                </p:spPr>
              </p:pic>
              <p:pic>
                <p:nvPicPr>
                  <p:cNvPr id="11" name="Image 24" descr="Une image contenant cercle, capture d’écran, vortex, spirale&#10;&#10;Description générée automatiquement">
                    <a:extLst>
                      <a:ext uri="{FF2B5EF4-FFF2-40B4-BE49-F238E27FC236}">
                        <a16:creationId xmlns:a16="http://schemas.microsoft.com/office/drawing/2014/main" id="{713885E9-B5E9-7BAA-B717-4561FDA40A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280224" y="6262620"/>
                    <a:ext cx="3750297" cy="2376750"/>
                  </a:xfrm>
                  <a:prstGeom prst="rect">
                    <a:avLst/>
                  </a:prstGeom>
                </p:spPr>
              </p:pic>
              <p:pic>
                <p:nvPicPr>
                  <p:cNvPr id="12" name="Image 26" descr="Une image contenant Police, Graphique, logo, cercle&#10;&#10;Description générée automatiquement">
                    <a:extLst>
                      <a:ext uri="{FF2B5EF4-FFF2-40B4-BE49-F238E27FC236}">
                        <a16:creationId xmlns:a16="http://schemas.microsoft.com/office/drawing/2014/main" id="{47B01376-E000-AEC6-F008-05E3EA6DF4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628459" y="6417758"/>
                    <a:ext cx="1838159" cy="183815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8" name="Image 58" descr="Une image contenant Graphique, cercle, Police, graphisme&#10;&#10;Description générée automatiquement">
                  <a:extLst>
                    <a:ext uri="{FF2B5EF4-FFF2-40B4-BE49-F238E27FC236}">
                      <a16:creationId xmlns:a16="http://schemas.microsoft.com/office/drawing/2014/main" id="{F7AE922D-C6B5-9E9B-28C1-E42B215AE4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604738" y="7018127"/>
                  <a:ext cx="2080023" cy="2036691"/>
                </a:xfrm>
                <a:prstGeom prst="rect">
                  <a:avLst/>
                </a:prstGeom>
              </p:spPr>
            </p:pic>
          </p:grpSp>
          <p:pic>
            <p:nvPicPr>
              <p:cNvPr id="6" name="Graphique 62">
                <a:extLst>
                  <a:ext uri="{FF2B5EF4-FFF2-40B4-BE49-F238E27FC236}">
                    <a16:creationId xmlns:a16="http://schemas.microsoft.com/office/drawing/2014/main" id="{B437AAFE-F116-D9C2-85CE-28FE70EE6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3744317" y="6929014"/>
                <a:ext cx="5285533" cy="2138082"/>
              </a:xfrm>
              <a:prstGeom prst="rect">
                <a:avLst/>
              </a:prstGeom>
            </p:spPr>
          </p:pic>
        </p:grpSp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896AA019-FD01-4B2C-C750-A1BBF150B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43009" y="-20985"/>
              <a:ext cx="1723246" cy="1686224"/>
            </a:xfrm>
            <a:prstGeom prst="rect">
              <a:avLst/>
            </a:prstGeom>
          </p:spPr>
        </p:pic>
      </p:grpSp>
      <p:pic>
        <p:nvPicPr>
          <p:cNvPr id="2050" name="Picture 2" descr="LIFE - Home">
            <a:extLst>
              <a:ext uri="{FF2B5EF4-FFF2-40B4-BE49-F238E27FC236}">
                <a16:creationId xmlns:a16="http://schemas.microsoft.com/office/drawing/2014/main" id="{CDF67F6C-9F2D-3910-FC08-355DEEFDC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3" y="111402"/>
            <a:ext cx="2826913" cy="103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10724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7770A-A722-9788-188E-CDC87F801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CD1A4C-EF83-29ED-5736-B4C6AE945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statistical</a:t>
            </a:r>
            <a:r>
              <a:rPr lang="fr-FR" dirty="0"/>
              <a:t> test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A886079-1EEB-412B-5F7D-34C94F971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363A-B46D-432E-B45D-2468511ED4C9}" type="slidenum">
              <a:rPr lang="fr-FR" sz="1400" smtClean="0"/>
              <a:t>10</a:t>
            </a:fld>
            <a:endParaRPr lang="fr-FR" dirty="0"/>
          </a:p>
        </p:txBody>
      </p:sp>
      <p:sp>
        <p:nvSpPr>
          <p:cNvPr id="6" name="Rectangle : coins arrondis 4">
            <a:extLst>
              <a:ext uri="{FF2B5EF4-FFF2-40B4-BE49-F238E27FC236}">
                <a16:creationId xmlns:a16="http://schemas.microsoft.com/office/drawing/2014/main" id="{46E7430E-FAFB-C003-F22C-310E973F6DDA}"/>
              </a:ext>
            </a:extLst>
          </p:cNvPr>
          <p:cNvSpPr/>
          <p:nvPr/>
        </p:nvSpPr>
        <p:spPr>
          <a:xfrm>
            <a:off x="31113" y="6534660"/>
            <a:ext cx="4857032" cy="28155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Vincent Foriel – LIFE 2025</a:t>
            </a:r>
            <a:endParaRPr lang="fr-FR" sz="14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24160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CB6240-B220-544F-7A5C-47F96F0F4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Detection</a:t>
            </a:r>
            <a:r>
              <a:rPr lang="fr-FR" dirty="0"/>
              <a:t> </a:t>
            </a:r>
            <a:r>
              <a:rPr lang="fr-FR" dirty="0" err="1"/>
              <a:t>capability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42E022D-31F1-13E7-449E-841CB035904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41998"/>
                <a:ext cx="6766303" cy="4351338"/>
              </a:xfrm>
            </p:spPr>
            <p:txBody>
              <a:bodyPr anchor="ctr"/>
              <a:lstStyle/>
              <a:p>
                <a:r>
                  <a:rPr lang="fr-FR" dirty="0">
                    <a:latin typeface="Ubuntu" panose="020B0504030602030204" pitchFamily="34" charset="0"/>
                    <a:cs typeface="Cavolini" panose="03000502040302020204" pitchFamily="66" charset="0"/>
                  </a:rPr>
                  <a:t>VLTI conditions: up </a:t>
                </a:r>
                <a:r>
                  <a:rPr lang="en-US" dirty="0">
                    <a:latin typeface="Ubuntu" panose="020B0504030602030204" pitchFamily="34" charset="0"/>
                    <a:cs typeface="Cavolini" panose="03000502040302020204" pitchFamily="66" charset="0"/>
                  </a:rPr>
                  <a:t>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1" i="1"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</m:ctrlPr>
                      </m:sSupPr>
                      <m:e>
                        <m:r>
                          <a:rPr lang="fr-FR" b="1" i="1"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𝟏𝟎</m:t>
                        </m:r>
                      </m:e>
                      <m:sup>
                        <m:r>
                          <a:rPr lang="fr-FR" b="1" i="1"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−</m:t>
                        </m:r>
                        <m:r>
                          <a:rPr lang="fr-FR" b="1" i="1"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𝟒</m:t>
                        </m:r>
                      </m:sup>
                    </m:sSup>
                  </m:oMath>
                </a14:m>
                <a:endParaRPr lang="en-US" b="1" dirty="0">
                  <a:latin typeface="Ubuntu" panose="020B0504030602030204" pitchFamily="34" charset="0"/>
                  <a:cs typeface="Cavolini" panose="03000502040302020204" pitchFamily="66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4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Cavolini" panose="03000502040302020204" pitchFamily="66" charset="0"/>
                      </a:rPr>
                      <m:t>→</m:t>
                    </m:r>
                  </m:oMath>
                </a14:m>
                <a:r>
                  <a:rPr lang="fr-FR" sz="1400" dirty="0">
                    <a:solidFill>
                      <a:schemeClr val="bg1">
                        <a:lumMod val="50000"/>
                      </a:schemeClr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 Performances </a:t>
                </a:r>
                <a:r>
                  <a:rPr lang="fr-FR" sz="1400" dirty="0" err="1">
                    <a:solidFill>
                      <a:schemeClr val="bg1">
                        <a:lumMod val="50000"/>
                      </a:schemeClr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mainly</a:t>
                </a:r>
                <a:r>
                  <a:rPr lang="fr-FR" sz="1400" dirty="0">
                    <a:solidFill>
                      <a:schemeClr val="bg1">
                        <a:lumMod val="50000"/>
                      </a:schemeClr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 </a:t>
                </a:r>
                <a:r>
                  <a:rPr lang="fr-FR" sz="1400" dirty="0" err="1">
                    <a:solidFill>
                      <a:schemeClr val="bg1">
                        <a:lumMod val="50000"/>
                      </a:schemeClr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limited</a:t>
                </a:r>
                <a:r>
                  <a:rPr lang="fr-FR" sz="1400" dirty="0">
                    <a:solidFill>
                      <a:schemeClr val="bg1">
                        <a:lumMod val="50000"/>
                      </a:schemeClr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 by </a:t>
                </a:r>
                <a:r>
                  <a:rPr lang="fr-FR" sz="1400" dirty="0" err="1">
                    <a:solidFill>
                      <a:schemeClr val="bg1">
                        <a:lumMod val="50000"/>
                      </a:schemeClr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atmosphere</a:t>
                </a:r>
                <a:endParaRPr lang="fr-FR" sz="14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  <a:cs typeface="Cavolini" panose="03000502040302020204" pitchFamily="66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4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Cavolini" panose="03000502040302020204" pitchFamily="66" charset="0"/>
                      </a:rPr>
                      <m:t>→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 In accordance with the literature </a:t>
                </a:r>
                <a:r>
                  <a:rPr lang="fr-FR" sz="1200" dirty="0">
                    <a:latin typeface="Ubuntu" panose="020B0504030602030204" pitchFamily="34" charset="0"/>
                    <a:cs typeface="Cavolini" panose="03000502040302020204" pitchFamily="66" charset="0"/>
                  </a:rPr>
                  <a:t>📚 </a:t>
                </a:r>
                <a:r>
                  <a:rPr lang="en-US" sz="1200" i="1" dirty="0">
                    <a:solidFill>
                      <a:schemeClr val="bg1">
                        <a:lumMod val="50000"/>
                      </a:schemeClr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Norris et al. (2019)</a:t>
                </a:r>
                <a:endParaRPr lang="en-US" sz="14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  <a:cs typeface="Cavolini" panose="03000502040302020204" pitchFamily="66" charset="0"/>
                </a:endParaRPr>
              </a:p>
              <a:p>
                <a:r>
                  <a:rPr lang="fr-FR" dirty="0">
                    <a:latin typeface="Ubuntu" panose="020B0504030602030204" pitchFamily="34" charset="0"/>
                    <a:cs typeface="Cavolini" panose="03000502040302020204" pitchFamily="66" charset="0"/>
                  </a:rPr>
                  <a:t>LIFE conditions: up </a:t>
                </a:r>
                <a:r>
                  <a:rPr lang="en-US" dirty="0">
                    <a:latin typeface="Ubuntu" panose="020B0504030602030204" pitchFamily="34" charset="0"/>
                    <a:cs typeface="Cavolini" panose="03000502040302020204" pitchFamily="66" charset="0"/>
                  </a:rPr>
                  <a:t>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1" i="1"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</m:ctrlPr>
                      </m:sSupPr>
                      <m:e>
                        <m:r>
                          <a:rPr lang="fr-FR" b="1" i="1"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𝟏𝟎</m:t>
                        </m:r>
                      </m:e>
                      <m:sup>
                        <m:r>
                          <a:rPr lang="fr-FR" b="1" i="1"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−</m:t>
                        </m:r>
                        <m:r>
                          <a:rPr lang="fr-FR" b="1" i="1"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𝟗</m:t>
                        </m:r>
                      </m:sup>
                    </m:sSup>
                  </m:oMath>
                </a14:m>
                <a:endParaRPr lang="en-US" b="1" dirty="0">
                  <a:latin typeface="Ubuntu" panose="020B0504030602030204" pitchFamily="34" charset="0"/>
                  <a:cs typeface="Cavolini" panose="03000502040302020204" pitchFamily="66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4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Cavolini" panose="03000502040302020204" pitchFamily="66" charset="0"/>
                      </a:rPr>
                      <m:t>→</m:t>
                    </m:r>
                  </m:oMath>
                </a14:m>
                <a:r>
                  <a:rPr lang="fr-FR" sz="1400" dirty="0">
                    <a:solidFill>
                      <a:schemeClr val="bg1">
                        <a:lumMod val="50000"/>
                      </a:schemeClr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 Possible exo-</a:t>
                </a:r>
                <a:r>
                  <a:rPr lang="fr-FR" sz="1400" dirty="0" err="1">
                    <a:solidFill>
                      <a:schemeClr val="bg1">
                        <a:lumMod val="50000"/>
                      </a:schemeClr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earth</a:t>
                </a:r>
                <a:r>
                  <a:rPr lang="fr-FR" sz="1400" dirty="0">
                    <a:solidFill>
                      <a:schemeClr val="bg1">
                        <a:lumMod val="50000"/>
                      </a:schemeClr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 </a:t>
                </a:r>
                <a:r>
                  <a:rPr lang="fr-FR" sz="1400" dirty="0" err="1">
                    <a:solidFill>
                      <a:schemeClr val="bg1">
                        <a:lumMod val="50000"/>
                      </a:schemeClr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detection</a:t>
                </a:r>
                <a:endParaRPr lang="fr-FR" sz="14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  <a:cs typeface="Cavolini" panose="03000502040302020204" pitchFamily="66" charset="0"/>
                </a:endParaRPr>
              </a:p>
              <a:p>
                <a:pPr marL="457200" marR="0" lvl="1" indent="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fr-FR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volini" panose="03000502040302020204" pitchFamily="66" charset="0"/>
                      </a:rPr>
                      <m:t>→</m:t>
                    </m:r>
                  </m:oMath>
                </a14:m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Ubuntu" panose="020B0504030602030204" pitchFamily="34" charset="0"/>
                    <a:ea typeface="+mn-ea"/>
                    <a:cs typeface="Cavolini" panose="03000502040302020204" pitchFamily="66" charset="0"/>
                  </a:rPr>
                  <a:t> </a:t>
                </a:r>
                <a:r>
                  <a:rPr kumimoji="0" lang="fr-FR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Ubuntu" panose="020B0504030602030204" pitchFamily="34" charset="0"/>
                    <a:ea typeface="+mn-ea"/>
                    <a:cs typeface="Cavolini" panose="03000502040302020204" pitchFamily="66" charset="0"/>
                  </a:rPr>
                  <a:t>Missing</a:t>
                </a: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Ubuntu" panose="020B0504030602030204" pitchFamily="34" charset="0"/>
                    <a:ea typeface="+mn-ea"/>
                    <a:cs typeface="Cavolini" panose="03000502040302020204" pitchFamily="66" charset="0"/>
                  </a:rPr>
                  <a:t> perturbation sources in the </a:t>
                </a:r>
                <a:r>
                  <a:rPr kumimoji="0" lang="fr-FR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Ubuntu" panose="020B0504030602030204" pitchFamily="34" charset="0"/>
                    <a:ea typeface="+mn-ea"/>
                    <a:cs typeface="Cavolini" panose="03000502040302020204" pitchFamily="66" charset="0"/>
                  </a:rPr>
                  <a:t>numercial</a:t>
                </a: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Ubuntu" panose="020B0504030602030204" pitchFamily="34" charset="0"/>
                    <a:ea typeface="+mn-ea"/>
                    <a:cs typeface="Cavolini" panose="03000502040302020204" pitchFamily="66" charset="0"/>
                  </a:rPr>
                  <a:t> model?</a:t>
                </a:r>
                <a:endParaRPr lang="fr-FR" dirty="0">
                  <a:latin typeface="Ubuntu" panose="020B0504030602030204" pitchFamily="34" charset="0"/>
                  <a:cs typeface="Cavolini" panose="03000502040302020204" pitchFamily="66" charset="0"/>
                </a:endParaRPr>
              </a:p>
              <a:p>
                <a:r>
                  <a:rPr lang="fr-FR" dirty="0">
                    <a:latin typeface="Ubuntu" panose="020B0504030602030204" pitchFamily="34" charset="0"/>
                    <a:cs typeface="Cavolini" panose="03000502040302020204" pitchFamily="66" charset="0"/>
                  </a:rPr>
                  <a:t>⚠️ </a:t>
                </a:r>
                <a:r>
                  <a:rPr lang="fr-FR" dirty="0" err="1">
                    <a:latin typeface="Ubuntu" panose="020B0504030602030204" pitchFamily="34" charset="0"/>
                    <a:cs typeface="Cavolini" panose="03000502040302020204" pitchFamily="66" charset="0"/>
                  </a:rPr>
                  <a:t>Numerical</a:t>
                </a:r>
                <a:r>
                  <a:rPr lang="fr-FR" dirty="0">
                    <a:latin typeface="Ubuntu" panose="020B0504030602030204" pitchFamily="34" charset="0"/>
                    <a:cs typeface="Cavolini" panose="03000502040302020204" pitchFamily="66" charset="0"/>
                  </a:rPr>
                  <a:t> simulations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Cavolini" panose="03000502040302020204" pitchFamily="66" charset="0"/>
                      </a:rPr>
                      <m:t>→</m:t>
                    </m:r>
                  </m:oMath>
                </a14:m>
                <a:r>
                  <a:rPr lang="fr-FR" sz="1400" dirty="0">
                    <a:solidFill>
                      <a:schemeClr val="bg1">
                        <a:lumMod val="50000"/>
                      </a:schemeClr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 </a:t>
                </a:r>
                <a:r>
                  <a:rPr lang="fr-FR" sz="1400" dirty="0" err="1">
                    <a:solidFill>
                      <a:schemeClr val="bg1">
                        <a:lumMod val="50000"/>
                      </a:schemeClr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Soon</a:t>
                </a:r>
                <a:r>
                  <a:rPr lang="fr-FR" sz="1400" dirty="0">
                    <a:solidFill>
                      <a:schemeClr val="bg1">
                        <a:lumMod val="50000"/>
                      </a:schemeClr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 to </a:t>
                </a:r>
                <a:r>
                  <a:rPr lang="fr-FR" sz="1400" dirty="0" err="1">
                    <a:solidFill>
                      <a:schemeClr val="bg1">
                        <a:lumMod val="50000"/>
                      </a:schemeClr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be</a:t>
                </a:r>
                <a:r>
                  <a:rPr lang="fr-FR" sz="1400" dirty="0">
                    <a:solidFill>
                      <a:schemeClr val="bg1">
                        <a:lumMod val="50000"/>
                      </a:schemeClr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 </a:t>
                </a:r>
                <a:r>
                  <a:rPr lang="fr-FR" sz="1400" dirty="0" err="1">
                    <a:solidFill>
                      <a:schemeClr val="bg1">
                        <a:lumMod val="50000"/>
                      </a:schemeClr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validated</a:t>
                </a:r>
                <a:r>
                  <a:rPr lang="fr-FR" sz="1400" dirty="0">
                    <a:solidFill>
                      <a:schemeClr val="bg1">
                        <a:lumMod val="50000"/>
                      </a:schemeClr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 in </a:t>
                </a:r>
                <a:r>
                  <a:rPr lang="fr-FR" sz="1400" dirty="0" err="1">
                    <a:solidFill>
                      <a:schemeClr val="bg1">
                        <a:lumMod val="50000"/>
                      </a:schemeClr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lab</a:t>
                </a:r>
                <a:endParaRPr lang="en-US" sz="1400" dirty="0">
                  <a:latin typeface="Ubuntu" panose="020B0504030602030204" pitchFamily="34" charset="0"/>
                  <a:cs typeface="Cavolini" panose="03000502040302020204" pitchFamily="66" charset="0"/>
                </a:endParaRPr>
              </a:p>
              <a:p>
                <a:pPr marL="457200" lvl="1" indent="0">
                  <a:buNone/>
                </a:pPr>
                <a:endParaRPr lang="en-US" sz="14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  <a:cs typeface="Cavolini" panose="03000502040302020204" pitchFamily="66" charset="0"/>
                </a:endParaRP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42E022D-31F1-13E7-449E-841CB03590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41998"/>
                <a:ext cx="6766303" cy="4351338"/>
              </a:xfrm>
              <a:blipFill>
                <a:blip r:embed="rId3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8C99F20-4BE0-2076-FBAA-633D5368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363A-B46D-432E-B45D-2468511ED4C9}" type="slidenum">
              <a:rPr lang="fr-FR" sz="1400" smtClean="0"/>
              <a:t>11</a:t>
            </a:fld>
            <a:endParaRPr lang="fr-FR" dirty="0"/>
          </a:p>
        </p:txBody>
      </p:sp>
      <p:sp>
        <p:nvSpPr>
          <p:cNvPr id="6" name="Rectangle : coins arrondis 12">
            <a:extLst>
              <a:ext uri="{FF2B5EF4-FFF2-40B4-BE49-F238E27FC236}">
                <a16:creationId xmlns:a16="http://schemas.microsoft.com/office/drawing/2014/main" id="{8DAF2944-BFE8-38D6-B2C3-8BFE6A5381F2}"/>
              </a:ext>
            </a:extLst>
          </p:cNvPr>
          <p:cNvSpPr/>
          <p:nvPr/>
        </p:nvSpPr>
        <p:spPr>
          <a:xfrm>
            <a:off x="4336426" y="1747837"/>
            <a:ext cx="5337430" cy="51752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  <a:cs typeface="Cavolini" panose="03000502040302020204" pitchFamily="66" charset="0"/>
            </a:endParaRPr>
          </a:p>
        </p:txBody>
      </p:sp>
      <p:sp>
        <p:nvSpPr>
          <p:cNvPr id="7" name="Rectangle : coins arrondis 12">
            <a:extLst>
              <a:ext uri="{FF2B5EF4-FFF2-40B4-BE49-F238E27FC236}">
                <a16:creationId xmlns:a16="http://schemas.microsoft.com/office/drawing/2014/main" id="{1E9DCF64-6906-986E-C5F5-6A157178E11C}"/>
              </a:ext>
            </a:extLst>
          </p:cNvPr>
          <p:cNvSpPr/>
          <p:nvPr/>
        </p:nvSpPr>
        <p:spPr>
          <a:xfrm>
            <a:off x="4700585" y="2265361"/>
            <a:ext cx="5337430" cy="51752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Ubuntu" panose="020B0504030602030204" pitchFamily="34" charset="0"/>
              <a:cs typeface="Cavolini" panose="03000502040302020204" pitchFamily="66" charset="0"/>
            </a:endParaRP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2EDF8F58-4127-F895-9516-4774D6975822}"/>
              </a:ext>
            </a:extLst>
          </p:cNvPr>
          <p:cNvGrpSpPr/>
          <p:nvPr/>
        </p:nvGrpSpPr>
        <p:grpSpPr>
          <a:xfrm>
            <a:off x="6717002" y="1641998"/>
            <a:ext cx="4208515" cy="4471538"/>
            <a:chOff x="7175221" y="1526481"/>
            <a:chExt cx="4208515" cy="4471538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AFE46A21-23CC-EB91-825E-0A6AE52FA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75221" y="1573248"/>
              <a:ext cx="4208515" cy="3931385"/>
            </a:xfrm>
            <a:prstGeom prst="rect">
              <a:avLst/>
            </a:prstGeom>
          </p:spPr>
        </p:pic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57473894-F9E1-0A52-4A32-F5D538D955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1893" y="1825624"/>
              <a:ext cx="0" cy="3306813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C093F147-19C2-2EAF-8A19-C52C731EF3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85231" y="1825624"/>
              <a:ext cx="0" cy="3306813"/>
            </a:xfrm>
            <a:prstGeom prst="line">
              <a:avLst/>
            </a:prstGeom>
            <a:ln>
              <a:solidFill>
                <a:srgbClr val="7030A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74B92DED-D325-32F8-485B-F51D4B1918AB}"/>
                </a:ext>
              </a:extLst>
            </p:cNvPr>
            <p:cNvSpPr txBox="1"/>
            <p:nvPr/>
          </p:nvSpPr>
          <p:spPr>
            <a:xfrm>
              <a:off x="8994499" y="1526481"/>
              <a:ext cx="15814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6"/>
                  </a:solidFill>
                </a:rPr>
                <a:t>VLTI</a:t>
              </a:r>
              <a:r>
                <a:rPr lang="fr-FR" sz="1400" dirty="0"/>
                <a:t>     </a:t>
              </a:r>
              <a:r>
                <a:rPr lang="fr-FR" sz="1400" dirty="0">
                  <a:solidFill>
                    <a:schemeClr val="accent5"/>
                  </a:solidFill>
                </a:rPr>
                <a:t>LIFE</a:t>
              </a:r>
            </a:p>
          </p:txBody>
        </p: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1D5FCD69-5ADF-DA91-57B4-5AF1BE1228A9}"/>
                </a:ext>
              </a:extLst>
            </p:cNvPr>
            <p:cNvCxnSpPr>
              <a:cxnSpLocks/>
            </p:cNvCxnSpPr>
            <p:nvPr/>
          </p:nvCxnSpPr>
          <p:spPr>
            <a:xfrm>
              <a:off x="7978726" y="2142978"/>
              <a:ext cx="1253167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B9B3D56B-0F20-0CB2-BB98-E322F57D679E}"/>
                </a:ext>
              </a:extLst>
            </p:cNvPr>
            <p:cNvCxnSpPr>
              <a:cxnSpLocks/>
            </p:cNvCxnSpPr>
            <p:nvPr/>
          </p:nvCxnSpPr>
          <p:spPr>
            <a:xfrm>
              <a:off x="7978726" y="2541562"/>
              <a:ext cx="1806504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AFFB2B67-4476-047F-51BD-E203681BA7D7}"/>
                </a:ext>
              </a:extLst>
            </p:cNvPr>
            <p:cNvCxnSpPr>
              <a:cxnSpLocks/>
            </p:cNvCxnSpPr>
            <p:nvPr/>
          </p:nvCxnSpPr>
          <p:spPr>
            <a:xfrm>
              <a:off x="7978726" y="4440700"/>
              <a:ext cx="1274334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Connecteur droit 21">
              <a:extLst>
                <a:ext uri="{FF2B5EF4-FFF2-40B4-BE49-F238E27FC236}">
                  <a16:creationId xmlns:a16="http://schemas.microsoft.com/office/drawing/2014/main" id="{472C9CAF-EC47-9C42-1E18-916A95D7DC20}"/>
                </a:ext>
              </a:extLst>
            </p:cNvPr>
            <p:cNvCxnSpPr>
              <a:cxnSpLocks/>
            </p:cNvCxnSpPr>
            <p:nvPr/>
          </p:nvCxnSpPr>
          <p:spPr>
            <a:xfrm>
              <a:off x="7978726" y="4579032"/>
              <a:ext cx="1806504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16">
              <a:extLst>
                <a:ext uri="{FF2B5EF4-FFF2-40B4-BE49-F238E27FC236}">
                  <a16:creationId xmlns:a16="http://schemas.microsoft.com/office/drawing/2014/main" id="{51FE2809-EDF6-D9CA-7A65-22A08AAE1627}"/>
                </a:ext>
              </a:extLst>
            </p:cNvPr>
            <p:cNvSpPr txBox="1"/>
            <p:nvPr/>
          </p:nvSpPr>
          <p:spPr>
            <a:xfrm>
              <a:off x="7593070" y="5536354"/>
              <a:ext cx="37114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200" b="0" dirty="0">
                  <a:latin typeface="Ubuntu" panose="020B0504030602030204" pitchFamily="34" charset="0"/>
                  <a:cs typeface="Cavolini" panose="03000502040302020204" pitchFamily="66" charset="0"/>
                </a:rPr>
                <a:t>SAO model of </a:t>
              </a:r>
              <a:r>
                <a:rPr lang="fr-FR" sz="1200" b="0" dirty="0" err="1">
                  <a:latin typeface="Ubuntu" panose="020B0504030602030204" pitchFamily="34" charset="0"/>
                  <a:cs typeface="Cavolini" panose="03000502040302020204" pitchFamily="66" charset="0"/>
                </a:rPr>
                <a:t>our</a:t>
              </a:r>
              <a:r>
                <a:rPr lang="fr-FR" sz="1200" b="0" dirty="0">
                  <a:latin typeface="Ubuntu" panose="020B0504030602030204" pitchFamily="34" charset="0"/>
                  <a:cs typeface="Cavolini" panose="03000502040302020204" pitchFamily="66" charset="0"/>
                </a:rPr>
                <a:t> </a:t>
              </a:r>
              <a:r>
                <a:rPr lang="fr-FR" sz="1200" b="0" dirty="0" err="1">
                  <a:latin typeface="Ubuntu" panose="020B0504030602030204" pitchFamily="34" charset="0"/>
                  <a:cs typeface="Cavolini" panose="03000502040302020204" pitchFamily="66" charset="0"/>
                </a:rPr>
                <a:t>solar</a:t>
              </a:r>
              <a:r>
                <a:rPr lang="fr-FR" sz="1200" b="0" dirty="0">
                  <a:latin typeface="Ubuntu" panose="020B0504030602030204" pitchFamily="34" charset="0"/>
                  <a:cs typeface="Cavolini" panose="03000502040302020204" pitchFamily="66" charset="0"/>
                </a:rPr>
                <a:t> system</a:t>
              </a:r>
              <a:br>
                <a:rPr lang="fr-FR" sz="1200" b="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</a:br>
              <a:r>
                <a:rPr lang="fr-FR" sz="1200" b="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📚</a:t>
              </a:r>
              <a:r>
                <a:rPr lang="fr-FR" sz="1200" b="0" i="1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 </a:t>
              </a:r>
              <a:r>
                <a:rPr lang="fr-FR" sz="1200" b="0" i="1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Kaltenegger</a:t>
              </a:r>
              <a:r>
                <a:rPr lang="fr-FR" sz="1200" b="0" i="1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 et al. (</a:t>
              </a:r>
              <a:r>
                <a:rPr lang="fr-FR" sz="1200" i="1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2010</a:t>
              </a:r>
              <a:r>
                <a:rPr lang="fr-FR" sz="1200" b="0" i="1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)</a:t>
              </a:r>
              <a:endParaRPr lang="en-US" sz="1200" dirty="0"/>
            </a:p>
          </p:txBody>
        </p:sp>
      </p:grpSp>
      <p:sp>
        <p:nvSpPr>
          <p:cNvPr id="8" name="Rectangle : coins arrondis 4">
            <a:extLst>
              <a:ext uri="{FF2B5EF4-FFF2-40B4-BE49-F238E27FC236}">
                <a16:creationId xmlns:a16="http://schemas.microsoft.com/office/drawing/2014/main" id="{6219989B-DCF0-3180-8722-C1247A7256A5}"/>
              </a:ext>
            </a:extLst>
          </p:cNvPr>
          <p:cNvSpPr/>
          <p:nvPr/>
        </p:nvSpPr>
        <p:spPr>
          <a:xfrm>
            <a:off x="31113" y="6534660"/>
            <a:ext cx="4857032" cy="28155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Vincent Foriel – LIFE 2025</a:t>
            </a:r>
            <a:endParaRPr lang="fr-FR" sz="14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77519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915EC6-1B52-D689-BB58-21450BC70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10A6EE-9C18-572B-4788-E4D127B8A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857031" cy="994357"/>
          </a:xfrm>
        </p:spPr>
        <p:txBody>
          <a:bodyPr anchor="ctr">
            <a:normAutofit/>
          </a:bodyPr>
          <a:lstStyle/>
          <a:p>
            <a:r>
              <a:rPr lang="fr-FR" dirty="0"/>
              <a:t>Compact, stable, light</a:t>
            </a:r>
          </a:p>
          <a:p>
            <a:r>
              <a:rPr lang="fr-FR" dirty="0" err="1"/>
              <a:t>Possibility</a:t>
            </a:r>
            <a:r>
              <a:rPr lang="fr-FR" dirty="0"/>
              <a:t> to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almost</a:t>
            </a:r>
            <a:r>
              <a:rPr lang="fr-FR" dirty="0"/>
              <a:t> </a:t>
            </a:r>
            <a:r>
              <a:rPr lang="fr-FR" dirty="0" err="1"/>
              <a:t>ideal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BE20975-88D1-68E8-C604-EB91882B1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363A-B46D-432E-B45D-2468511ED4C9}" type="slidenum">
              <a:rPr lang="fr-FR" smtClean="0"/>
              <a:t>12</a:t>
            </a:fld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6395EB3-5EB0-EF1B-78B1-1C6B9218014B}"/>
              </a:ext>
            </a:extLst>
          </p:cNvPr>
          <p:cNvSpPr txBox="1"/>
          <p:nvPr/>
        </p:nvSpPr>
        <p:spPr>
          <a:xfrm>
            <a:off x="838199" y="4354155"/>
            <a:ext cx="61041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VLTI  ASGARD/NOTT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LIFE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3D000F4-04BB-533D-4AD4-12FCA99874E9}"/>
              </a:ext>
            </a:extLst>
          </p:cNvPr>
          <p:cNvSpPr txBox="1"/>
          <p:nvPr/>
        </p:nvSpPr>
        <p:spPr>
          <a:xfrm>
            <a:off x="838199" y="3223242"/>
            <a:ext cx="610414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b="1" dirty="0">
                <a:solidFill>
                  <a:prstClr val="black"/>
                </a:solidFill>
                <a:latin typeface="Ubuntu"/>
                <a:ea typeface="+mj-ea"/>
                <a:cs typeface="+mj-cs"/>
              </a:rPr>
              <a:t>F</a:t>
            </a:r>
            <a:r>
              <a:rPr kumimoji="0" lang="fr-FR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j-ea"/>
                <a:cs typeface="+mj-cs"/>
              </a:rPr>
              <a:t>uture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j-ea"/>
                <a:cs typeface="+mj-cs"/>
              </a:rPr>
              <a:t> prospects</a:t>
            </a:r>
            <a:endParaRPr lang="fr-FR" dirty="0"/>
          </a:p>
        </p:txBody>
      </p:sp>
      <p:pic>
        <p:nvPicPr>
          <p:cNvPr id="3074" name="Picture 2" descr="A key experiment for the LIFE space mission | ETH Zurich">
            <a:extLst>
              <a:ext uri="{FF2B5EF4-FFF2-40B4-BE49-F238E27FC236}">
                <a16:creationId xmlns:a16="http://schemas.microsoft.com/office/drawing/2014/main" id="{B76606A4-D5E9-7F5D-035A-2E0C086A1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517" y="1935760"/>
            <a:ext cx="5149926" cy="257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9C01092C-0893-42CD-375F-37B4F2869DFC}"/>
              </a:ext>
            </a:extLst>
          </p:cNvPr>
          <p:cNvSpPr/>
          <p:nvPr/>
        </p:nvSpPr>
        <p:spPr>
          <a:xfrm>
            <a:off x="31113" y="6534660"/>
            <a:ext cx="4857032" cy="28155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Vincent Foriel – LIFE 2025</a:t>
            </a:r>
            <a:endParaRPr lang="fr-FR" sz="14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5675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5129EE-9A00-DD64-0640-5A20DBACB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242"/>
            <a:ext cx="10515600" cy="2852737"/>
          </a:xfrm>
        </p:spPr>
        <p:txBody>
          <a:bodyPr anchor="ctr"/>
          <a:lstStyle/>
          <a:p>
            <a:pPr algn="ctr"/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!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97AA8DAB-CC41-3920-CD9E-857B9CAB8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011" y="4044362"/>
            <a:ext cx="2079978" cy="207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05EFB83-90E9-2A0E-69D6-B6D9E51912AB}"/>
              </a:ext>
            </a:extLst>
          </p:cNvPr>
          <p:cNvSpPr txBox="1"/>
          <p:nvPr/>
        </p:nvSpPr>
        <p:spPr>
          <a:xfrm>
            <a:off x="3048000" y="30796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vincent.foriel@oca.eu</a:t>
            </a:r>
          </a:p>
        </p:txBody>
      </p:sp>
    </p:spTree>
    <p:extLst>
      <p:ext uri="{BB962C8B-B14F-4D97-AF65-F5344CB8AC3E}">
        <p14:creationId xmlns:p14="http://schemas.microsoft.com/office/powerpoint/2010/main" val="387451650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Image 57" descr="Une image contenant diagramme, ligne, texte, Police&#10;&#10;Le contenu généré par l’IA peut être incorrect.">
            <a:extLst>
              <a:ext uri="{FF2B5EF4-FFF2-40B4-BE49-F238E27FC236}">
                <a16:creationId xmlns:a16="http://schemas.microsoft.com/office/drawing/2014/main" id="{3D5E3A39-49E0-D87F-9919-C24BDF7C8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627" y="4835930"/>
            <a:ext cx="6920176" cy="1636048"/>
          </a:xfrm>
          <a:prstGeom prst="rect">
            <a:avLst/>
          </a:prstGeom>
        </p:spPr>
      </p:pic>
      <p:pic>
        <p:nvPicPr>
          <p:cNvPr id="56" name="Image 55" descr="Une image contenant diagramme, ligne, capture d’écran, texte&#10;&#10;Le contenu généré par l’IA peut être incorrect.">
            <a:extLst>
              <a:ext uri="{FF2B5EF4-FFF2-40B4-BE49-F238E27FC236}">
                <a16:creationId xmlns:a16="http://schemas.microsoft.com/office/drawing/2014/main" id="{0648A16F-3C21-8EA3-6ED0-AA4764EBB5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627" y="2832874"/>
            <a:ext cx="7296306" cy="1666566"/>
          </a:xfrm>
          <a:prstGeom prst="rect">
            <a:avLst/>
          </a:prstGeom>
        </p:spPr>
      </p:pic>
      <p:pic>
        <p:nvPicPr>
          <p:cNvPr id="41" name="Image 40" descr="Une image contenant diagramme, ligne, capture d’écran, Tracé&#10;&#10;Le contenu généré par l’IA peut être incorrect.">
            <a:extLst>
              <a:ext uri="{FF2B5EF4-FFF2-40B4-BE49-F238E27FC236}">
                <a16:creationId xmlns:a16="http://schemas.microsoft.com/office/drawing/2014/main" id="{9402DDF8-FBD7-DEE1-5286-81FA0FE550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627" y="1323741"/>
            <a:ext cx="6920176" cy="123973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42AAEC7-4C2C-1934-90C2-0C893FD5A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dirty="0"/>
              <a:t>Backup slide</a:t>
            </a:r>
            <a:br>
              <a:rPr lang="fr-FR" dirty="0"/>
            </a:br>
            <a:r>
              <a:rPr lang="fr-FR" dirty="0"/>
              <a:t>Obstruction </a:t>
            </a:r>
            <a:r>
              <a:rPr lang="fr-FR" dirty="0" err="1"/>
              <a:t>approach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814E05-FB2D-E559-0177-9546D87E4D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err="1">
                <a:latin typeface="Ubuntu" panose="020B0504030602030204" pitchFamily="34" charset="0"/>
                <a:cs typeface="Cavolini" panose="03000502040302020204" pitchFamily="66" charset="0"/>
              </a:rPr>
              <a:t>Isolate</a:t>
            </a:r>
            <a:r>
              <a:rPr lang="fr-FR" dirty="0">
                <a:latin typeface="Ubuntu" panose="020B0504030602030204" pitchFamily="34" charset="0"/>
                <a:cs typeface="Cavolini" panose="03000502040302020204" pitchFamily="66" charset="0"/>
              </a:rPr>
              <a:t> a single MMI</a:t>
            </a:r>
            <a:endParaRPr lang="en-US" dirty="0">
              <a:latin typeface="Ubuntu" panose="020B0504030602030204" pitchFamily="34" charset="0"/>
              <a:cs typeface="Cavolini" panose="03000502040302020204" pitchFamily="66" charset="0"/>
            </a:endParaRPr>
          </a:p>
          <a:p>
            <a:r>
              <a:rPr lang="fr-FR" dirty="0">
                <a:latin typeface="Ubuntu" panose="020B0504030602030204" pitchFamily="34" charset="0"/>
                <a:cs typeface="Cavolini" panose="03000502040302020204" pitchFamily="66" charset="0"/>
              </a:rPr>
              <a:t>Scan on one </a:t>
            </a:r>
            <a:r>
              <a:rPr lang="fr-FR" dirty="0" err="1">
                <a:latin typeface="Ubuntu" panose="020B0504030602030204" pitchFamily="34" charset="0"/>
                <a:cs typeface="Cavolini" panose="03000502040302020204" pitchFamily="66" charset="0"/>
              </a:rPr>
              <a:t>shifter</a:t>
            </a:r>
            <a:endParaRPr lang="en-US" dirty="0">
              <a:latin typeface="Ubuntu" panose="020B0504030602030204" pitchFamily="34" charset="0"/>
              <a:cs typeface="Cavolini" panose="03000502040302020204" pitchFamily="66" charset="0"/>
            </a:endParaRPr>
          </a:p>
          <a:p>
            <a:r>
              <a:rPr lang="fr-FR" dirty="0">
                <a:latin typeface="Ubuntu" panose="020B0504030602030204" pitchFamily="34" charset="0"/>
                <a:cs typeface="Cavolini" panose="03000502040302020204" pitchFamily="66" charset="0"/>
              </a:rPr>
              <a:t>Fit output </a:t>
            </a:r>
            <a:r>
              <a:rPr lang="fr-FR" dirty="0" err="1">
                <a:latin typeface="Ubuntu" panose="020B0504030602030204" pitchFamily="34" charset="0"/>
                <a:cs typeface="Cavolini" panose="03000502040302020204" pitchFamily="66" charset="0"/>
              </a:rPr>
              <a:t>response</a:t>
            </a:r>
            <a:endParaRPr lang="en-US" dirty="0">
              <a:latin typeface="Ubuntu" panose="020B0504030602030204" pitchFamily="34" charset="0"/>
              <a:cs typeface="Cavolini" panose="03000502040302020204" pitchFamily="66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64EFC45-0312-2038-75C4-2F4120414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363A-B46D-432E-B45D-2468511ED4C9}" type="slidenum">
              <a:rPr lang="fr-FR" sz="1400" smtClean="0"/>
              <a:t>14</a:t>
            </a:fld>
            <a:endParaRPr lang="fr-FR" sz="1400" dirty="0"/>
          </a:p>
        </p:txBody>
      </p:sp>
      <p:sp>
        <p:nvSpPr>
          <p:cNvPr id="9" name="Rectangle: Rounded Corners 67">
            <a:extLst>
              <a:ext uri="{FF2B5EF4-FFF2-40B4-BE49-F238E27FC236}">
                <a16:creationId xmlns:a16="http://schemas.microsoft.com/office/drawing/2014/main" id="{A8579BF6-DF84-3292-ADA9-067199DEA88A}"/>
              </a:ext>
            </a:extLst>
          </p:cNvPr>
          <p:cNvSpPr/>
          <p:nvPr/>
        </p:nvSpPr>
        <p:spPr>
          <a:xfrm>
            <a:off x="5431852" y="1888804"/>
            <a:ext cx="488465" cy="306793"/>
          </a:xfrm>
          <a:prstGeom prst="roundRect">
            <a:avLst/>
          </a:prstGeom>
          <a:solidFill>
            <a:srgbClr val="FFD966">
              <a:alpha val="50196"/>
            </a:srgbClr>
          </a:solidFill>
          <a:ln>
            <a:solidFill>
              <a:srgbClr val="FFD9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 : coins arrondis 4">
            <a:extLst>
              <a:ext uri="{FF2B5EF4-FFF2-40B4-BE49-F238E27FC236}">
                <a16:creationId xmlns:a16="http://schemas.microsoft.com/office/drawing/2014/main" id="{9252EAAD-41CC-32E7-10AF-65177E56124F}"/>
              </a:ext>
            </a:extLst>
          </p:cNvPr>
          <p:cNvSpPr/>
          <p:nvPr/>
        </p:nvSpPr>
        <p:spPr>
          <a:xfrm>
            <a:off x="2002179" y="6492872"/>
            <a:ext cx="8187641" cy="32334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Introduction / Materials / </a:t>
            </a:r>
            <a:r>
              <a:rPr lang="fr-FR" sz="1400" b="1" u="sng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Calibration</a:t>
            </a:r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/ </a:t>
            </a:r>
            <a:r>
              <a:rPr lang="fr-FR" sz="14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Results</a:t>
            </a:r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/ Conclusion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C9A23CF-9ACC-318C-76BE-39CC0EC4B4AB}"/>
              </a:ext>
            </a:extLst>
          </p:cNvPr>
          <p:cNvGrpSpPr/>
          <p:nvPr/>
        </p:nvGrpSpPr>
        <p:grpSpPr>
          <a:xfrm>
            <a:off x="9833902" y="1556385"/>
            <a:ext cx="1816338" cy="856547"/>
            <a:chOff x="3180099" y="2635335"/>
            <a:chExt cx="1816338" cy="856547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6ACE171-0F2F-2A65-CAF9-1A9553FFB1C7}"/>
                </a:ext>
              </a:extLst>
            </p:cNvPr>
            <p:cNvGrpSpPr/>
            <p:nvPr/>
          </p:nvGrpSpPr>
          <p:grpSpPr>
            <a:xfrm>
              <a:off x="3590934" y="2635335"/>
              <a:ext cx="1076867" cy="856547"/>
              <a:chOff x="3680812" y="1818875"/>
              <a:chExt cx="1076867" cy="85654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BD02ECE-6E0D-F229-3E3C-8B7060959E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80812" y="1818875"/>
                <a:ext cx="851761" cy="856547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3F283085-CAF8-291A-3052-2784AA971698}"/>
                      </a:ext>
                    </a:extLst>
                  </p:cNvPr>
                  <p:cNvSpPr txBox="1"/>
                  <p:nvPr/>
                </p:nvSpPr>
                <p:spPr>
                  <a:xfrm rot="20089021">
                    <a:off x="3998768" y="1840809"/>
                    <a:ext cx="758911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1200" b="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200" b="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fr-FR" sz="1200" b="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sz="12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12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oMath>
                      </m:oMathPara>
                    </a14:m>
                    <a:endParaRPr lang="fr-FR" sz="1200" b="0" dirty="0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3F283085-CAF8-291A-3052-2784AA9716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089021">
                    <a:off x="3998768" y="1840809"/>
                    <a:ext cx="758911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Espace réservé du contenu 2">
                  <a:extLst>
                    <a:ext uri="{FF2B5EF4-FFF2-40B4-BE49-F238E27FC236}">
                      <a16:creationId xmlns:a16="http://schemas.microsoft.com/office/drawing/2014/main" id="{2C0196DC-4386-BAFA-FAD8-6080C7513CE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180099" y="2812751"/>
                  <a:ext cx="1816338" cy="67913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|           |</m:t>
                            </m:r>
                          </m:e>
                          <m:sup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fr-FR" sz="2400" dirty="0"/>
                </a:p>
              </p:txBody>
            </p:sp>
          </mc:Choice>
          <mc:Fallback xmlns="">
            <p:sp>
              <p:nvSpPr>
                <p:cNvPr id="4" name="Espace réservé du contenu 2">
                  <a:extLst>
                    <a:ext uri="{FF2B5EF4-FFF2-40B4-BE49-F238E27FC236}">
                      <a16:creationId xmlns:a16="http://schemas.microsoft.com/office/drawing/2014/main" id="{2C0196DC-4386-BAFA-FAD8-6080C7513C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0099" y="2812751"/>
                  <a:ext cx="1816338" cy="6791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D01BBB-6BCF-B71F-0734-D60F7A358D74}"/>
                  </a:ext>
                </a:extLst>
              </p:cNvPr>
              <p:cNvSpPr txBox="1"/>
              <p:nvPr/>
            </p:nvSpPr>
            <p:spPr>
              <a:xfrm>
                <a:off x="7690261" y="2245635"/>
                <a:ext cx="6103620" cy="4648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solidFill>
                                <a:schemeClr val="accent5"/>
                              </a:solidFill>
                              <a:effectLst>
                                <a:outerShdw blurRad="12700" dist="12700" dir="5400000" algn="ctr" rotWithShape="0">
                                  <a:schemeClr val="tx1"/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b="0" i="1" smtClean="0">
                                  <a:effectLst>
                                    <a:outerShdw blurRad="12700" dist="12700" dir="5400000" algn="ctr" rotWithShape="0">
                                      <a:schemeClr val="tx1"/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 smtClean="0">
                                  <a:solidFill>
                                    <a:srgbClr val="FFD966"/>
                                  </a:solidFill>
                                  <a:effectLst>
                                    <a:outerShdw blurRad="12700" dist="12700" dir="5400000" algn="ctr" rotWithShape="0">
                                      <a:schemeClr val="tx1"/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solidFill>
                                        <a:srgbClr val="FFD966"/>
                                      </a:solidFill>
                                      <a:effectLst>
                                        <a:outerShdw blurRad="12700" dist="12700" dir="5400000" algn="ctr" rotWithShape="0">
                                          <a:schemeClr val="tx1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solidFill>
                                        <a:srgbClr val="FFD966"/>
                                      </a:solidFill>
                                      <a:effectLst>
                                        <a:outerShdw blurRad="12700" dist="12700" dir="5400000" algn="ctr" rotWithShape="0">
                                          <a:schemeClr val="tx1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solidFill>
                                        <a:srgbClr val="FFD966"/>
                                      </a:solidFill>
                                      <a:effectLst>
                                        <a:outerShdw blurRad="12700" dist="12700" dir="5400000" algn="ctr" rotWithShape="0">
                                          <a:schemeClr val="tx1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solidFill>
                                            <a:srgbClr val="FFD966"/>
                                          </a:solidFill>
                                          <a:effectLst>
                                            <a:outerShdw blurRad="12700" dist="12700" dir="5400000" algn="ctr" rotWithShape="0">
                                              <a:schemeClr val="tx1"/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rgbClr val="FFD966"/>
                                          </a:solidFill>
                                          <a:effectLst>
                                            <a:outerShdw blurRad="12700" dist="12700" dir="5400000" algn="ctr" rotWithShape="0">
                                              <a:schemeClr val="tx1"/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rgbClr val="FFD966"/>
                                          </a:solidFill>
                                          <a:effectLst>
                                            <a:outerShdw blurRad="12700" dist="12700" dir="5400000" algn="ctr" rotWithShape="0">
                                              <a:schemeClr val="tx1"/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fr-FR" i="1">
                                  <a:effectLst>
                                    <a:outerShdw blurRad="12700" dist="12700" dir="5400000" algn="ctr" rotWithShape="0">
                                      <a:schemeClr val="tx1"/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i="1" smtClean="0">
                                  <a:solidFill>
                                    <a:srgbClr val="97D077"/>
                                  </a:solidFill>
                                  <a:effectLst>
                                    <a:outerShdw blurRad="12700" dist="12700" dir="5400000" algn="ctr" rotWithShape="0">
                                      <a:schemeClr val="tx1"/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solidFill>
                                        <a:srgbClr val="97D077"/>
                                      </a:solidFill>
                                      <a:effectLst>
                                        <a:outerShdw blurRad="12700" dist="12700" dir="5400000" algn="ctr" rotWithShape="0">
                                          <a:schemeClr val="tx1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solidFill>
                                        <a:srgbClr val="97D077"/>
                                      </a:solidFill>
                                      <a:effectLst>
                                        <a:outerShdw blurRad="12700" dist="12700" dir="5400000" algn="ctr" rotWithShape="0">
                                          <a:schemeClr val="tx1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solidFill>
                                        <a:srgbClr val="97D077"/>
                                      </a:solidFill>
                                      <a:effectLst>
                                        <a:outerShdw blurRad="12700" dist="12700" dir="5400000" algn="ctr" rotWithShape="0">
                                          <a:schemeClr val="tx1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solidFill>
                                            <a:srgbClr val="97D077"/>
                                          </a:solidFill>
                                          <a:effectLst>
                                            <a:outerShdw blurRad="12700" dist="12700" dir="5400000" algn="ctr" rotWithShape="0">
                                              <a:schemeClr val="tx1"/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solidFill>
                                                <a:srgbClr val="FFD966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solidFill>
                                                <a:srgbClr val="FFD966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solidFill>
                                                <a:srgbClr val="FFD966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fr-FR" i="1">
                                          <a:solidFill>
                                            <a:srgbClr val="97D077"/>
                                          </a:solidFill>
                                          <a:effectLst>
                                            <a:outerShdw blurRad="12700" dist="12700" dir="5400000" algn="ctr" rotWithShape="0">
                                              <a:schemeClr val="tx1"/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solidFill>
                                                <a:srgbClr val="97D077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solidFill>
                                                <a:srgbClr val="97D077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solidFill>
                                                <a:srgbClr val="97D077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fr-FR" b="0" i="1" smtClean="0">
                                          <a:solidFill>
                                            <a:srgbClr val="97D077"/>
                                          </a:solidFill>
                                          <a:effectLst>
                                            <a:outerShdw blurRad="12700" dist="12700" dir="5400000" algn="ctr" rotWithShape="0">
                                              <a:schemeClr val="tx1"/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r-FR" b="0" i="1" smtClean="0">
                                          <a:solidFill>
                                            <a:srgbClr val="97D077"/>
                                          </a:solidFill>
                                          <a:effectLst>
                                            <a:outerShdw blurRad="12700" dist="12700" dir="5400000" algn="ctr" rotWithShape="0">
                                              <a:schemeClr val="tx1"/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effectLst>
                                <a:outerShdw blurRad="12700" dist="12700" dir="5400000" algn="ctr" rotWithShape="0">
                                  <a:schemeClr val="tx1"/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b="0" i="1" smtClean="0">
                          <a:effectLst>
                            <a:outerShdw blurRad="12700" dist="12700" dir="5400000" algn="ctr" rotWithShape="0">
                              <a:schemeClr val="tx1"/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D01BBB-6BCF-B71F-0734-D60F7A358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261" y="2245635"/>
                <a:ext cx="6103620" cy="46487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 10">
            <a:extLst>
              <a:ext uri="{FF2B5EF4-FFF2-40B4-BE49-F238E27FC236}">
                <a16:creationId xmlns:a16="http://schemas.microsoft.com/office/drawing/2014/main" id="{8D4102D6-BC5D-2D2B-0539-28806BAC86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5293" y="3332219"/>
            <a:ext cx="2851791" cy="2782865"/>
          </a:xfrm>
          <a:prstGeom prst="rect">
            <a:avLst/>
          </a:prstGeom>
        </p:spPr>
      </p:pic>
      <p:sp>
        <p:nvSpPr>
          <p:cNvPr id="53" name="Rectangle: Rounded Corners 67">
            <a:extLst>
              <a:ext uri="{FF2B5EF4-FFF2-40B4-BE49-F238E27FC236}">
                <a16:creationId xmlns:a16="http://schemas.microsoft.com/office/drawing/2014/main" id="{3C9BE52C-8080-1DD0-AD7E-77FDEA1CE67B}"/>
              </a:ext>
            </a:extLst>
          </p:cNvPr>
          <p:cNvSpPr/>
          <p:nvPr/>
        </p:nvSpPr>
        <p:spPr>
          <a:xfrm>
            <a:off x="6852785" y="1888804"/>
            <a:ext cx="488465" cy="306793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Rounded Corners 67">
            <a:extLst>
              <a:ext uri="{FF2B5EF4-FFF2-40B4-BE49-F238E27FC236}">
                <a16:creationId xmlns:a16="http://schemas.microsoft.com/office/drawing/2014/main" id="{5F00186B-563D-717D-B4DE-796DC0C348F5}"/>
              </a:ext>
            </a:extLst>
          </p:cNvPr>
          <p:cNvSpPr/>
          <p:nvPr/>
        </p:nvSpPr>
        <p:spPr>
          <a:xfrm>
            <a:off x="5437547" y="2290011"/>
            <a:ext cx="488465" cy="306793"/>
          </a:xfrm>
          <a:prstGeom prst="roundRect">
            <a:avLst/>
          </a:prstGeom>
          <a:solidFill>
            <a:srgbClr val="97D077">
              <a:alpha val="30196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: Rounded Corners 67">
            <a:extLst>
              <a:ext uri="{FF2B5EF4-FFF2-40B4-BE49-F238E27FC236}">
                <a16:creationId xmlns:a16="http://schemas.microsoft.com/office/drawing/2014/main" id="{D4E56F9D-4461-500D-2C23-C8B7E5649B73}"/>
              </a:ext>
            </a:extLst>
          </p:cNvPr>
          <p:cNvSpPr/>
          <p:nvPr/>
        </p:nvSpPr>
        <p:spPr>
          <a:xfrm>
            <a:off x="6852784" y="4236431"/>
            <a:ext cx="488465" cy="306793"/>
          </a:xfrm>
          <a:prstGeom prst="roundRect">
            <a:avLst/>
          </a:prstGeom>
          <a:solidFill>
            <a:srgbClr val="97D077">
              <a:alpha val="30196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Rounded Corners 67">
            <a:extLst>
              <a:ext uri="{FF2B5EF4-FFF2-40B4-BE49-F238E27FC236}">
                <a16:creationId xmlns:a16="http://schemas.microsoft.com/office/drawing/2014/main" id="{969BE1BA-9A1B-CE47-E93D-A709363D1F8B}"/>
              </a:ext>
            </a:extLst>
          </p:cNvPr>
          <p:cNvSpPr/>
          <p:nvPr/>
        </p:nvSpPr>
        <p:spPr>
          <a:xfrm>
            <a:off x="6852784" y="3429000"/>
            <a:ext cx="488465" cy="306793"/>
          </a:xfrm>
          <a:prstGeom prst="roundRect">
            <a:avLst/>
          </a:prstGeom>
          <a:solidFill>
            <a:srgbClr val="FFD966">
              <a:alpha val="50196"/>
            </a:srgbClr>
          </a:solidFill>
          <a:ln>
            <a:solidFill>
              <a:srgbClr val="FFD9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: Rounded Corners 67">
            <a:extLst>
              <a:ext uri="{FF2B5EF4-FFF2-40B4-BE49-F238E27FC236}">
                <a16:creationId xmlns:a16="http://schemas.microsoft.com/office/drawing/2014/main" id="{8393A1B8-031B-A29A-900C-0EAEF6029DE9}"/>
              </a:ext>
            </a:extLst>
          </p:cNvPr>
          <p:cNvSpPr/>
          <p:nvPr/>
        </p:nvSpPr>
        <p:spPr>
          <a:xfrm>
            <a:off x="8688806" y="6209362"/>
            <a:ext cx="488465" cy="306793"/>
          </a:xfrm>
          <a:prstGeom prst="roundRect">
            <a:avLst/>
          </a:prstGeom>
          <a:solidFill>
            <a:srgbClr val="97D077">
              <a:alpha val="30196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: Rounded Corners 67">
            <a:extLst>
              <a:ext uri="{FF2B5EF4-FFF2-40B4-BE49-F238E27FC236}">
                <a16:creationId xmlns:a16="http://schemas.microsoft.com/office/drawing/2014/main" id="{C2226EA7-D987-CCC6-721D-0AD4CD12FA65}"/>
              </a:ext>
            </a:extLst>
          </p:cNvPr>
          <p:cNvSpPr/>
          <p:nvPr/>
        </p:nvSpPr>
        <p:spPr>
          <a:xfrm>
            <a:off x="8688805" y="4990414"/>
            <a:ext cx="488465" cy="306793"/>
          </a:xfrm>
          <a:prstGeom prst="roundRect">
            <a:avLst/>
          </a:prstGeom>
          <a:solidFill>
            <a:srgbClr val="FFD966">
              <a:alpha val="50196"/>
            </a:srgbClr>
          </a:solidFill>
          <a:ln>
            <a:solidFill>
              <a:srgbClr val="FFD9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: Rounded Corners 67">
            <a:extLst>
              <a:ext uri="{FF2B5EF4-FFF2-40B4-BE49-F238E27FC236}">
                <a16:creationId xmlns:a16="http://schemas.microsoft.com/office/drawing/2014/main" id="{C842066D-B0A7-2AB4-03FE-1CD7F21C330F}"/>
              </a:ext>
            </a:extLst>
          </p:cNvPr>
          <p:cNvSpPr/>
          <p:nvPr/>
        </p:nvSpPr>
        <p:spPr>
          <a:xfrm>
            <a:off x="8688804" y="2826505"/>
            <a:ext cx="488465" cy="306793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: Rounded Corners 67">
            <a:extLst>
              <a:ext uri="{FF2B5EF4-FFF2-40B4-BE49-F238E27FC236}">
                <a16:creationId xmlns:a16="http://schemas.microsoft.com/office/drawing/2014/main" id="{A36B60EA-B2BD-2A9B-31B5-805FC018960C}"/>
              </a:ext>
            </a:extLst>
          </p:cNvPr>
          <p:cNvSpPr/>
          <p:nvPr/>
        </p:nvSpPr>
        <p:spPr>
          <a:xfrm>
            <a:off x="8688803" y="3630117"/>
            <a:ext cx="488465" cy="306793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 : coins arrondis 4">
            <a:extLst>
              <a:ext uri="{FF2B5EF4-FFF2-40B4-BE49-F238E27FC236}">
                <a16:creationId xmlns:a16="http://schemas.microsoft.com/office/drawing/2014/main" id="{BF52E941-A8AD-24FA-61C5-40283685F487}"/>
              </a:ext>
            </a:extLst>
          </p:cNvPr>
          <p:cNvSpPr/>
          <p:nvPr/>
        </p:nvSpPr>
        <p:spPr>
          <a:xfrm>
            <a:off x="31113" y="6534660"/>
            <a:ext cx="4857032" cy="28155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Vincent Foriel – LIFE 2025</a:t>
            </a:r>
            <a:endParaRPr lang="fr-FR" sz="14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5431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8" grpId="0"/>
      <p:bldP spid="53" grpId="0" animBg="1"/>
      <p:bldP spid="54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192927-E548-54F5-2930-276B9ECEE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363A-B46D-432E-B45D-2468511ED4C9}" type="slidenum">
              <a:rPr lang="fr-FR" sz="1400" smtClean="0"/>
              <a:t>15</a:t>
            </a:fld>
            <a:endParaRPr lang="fr-FR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au 3">
                <a:extLst>
                  <a:ext uri="{FF2B5EF4-FFF2-40B4-BE49-F238E27FC236}">
                    <a16:creationId xmlns:a16="http://schemas.microsoft.com/office/drawing/2014/main" id="{EC0E011F-D6A2-BC20-D8E2-94D2DCA1FF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6468747"/>
                  </p:ext>
                </p:extLst>
              </p:nvPr>
            </p:nvGraphicFramePr>
            <p:xfrm>
              <a:off x="1094442" y="2150186"/>
              <a:ext cx="2865465" cy="4321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3093">
                      <a:extLst>
                        <a:ext uri="{9D8B030D-6E8A-4147-A177-3AD203B41FA5}">
                          <a16:colId xmlns:a16="http://schemas.microsoft.com/office/drawing/2014/main" val="4095302120"/>
                        </a:ext>
                      </a:extLst>
                    </a:gridCol>
                    <a:gridCol w="573093">
                      <a:extLst>
                        <a:ext uri="{9D8B030D-6E8A-4147-A177-3AD203B41FA5}">
                          <a16:colId xmlns:a16="http://schemas.microsoft.com/office/drawing/2014/main" val="1868336644"/>
                        </a:ext>
                      </a:extLst>
                    </a:gridCol>
                    <a:gridCol w="573093">
                      <a:extLst>
                        <a:ext uri="{9D8B030D-6E8A-4147-A177-3AD203B41FA5}">
                          <a16:colId xmlns:a16="http://schemas.microsoft.com/office/drawing/2014/main" val="1397420293"/>
                        </a:ext>
                      </a:extLst>
                    </a:gridCol>
                    <a:gridCol w="573093">
                      <a:extLst>
                        <a:ext uri="{9D8B030D-6E8A-4147-A177-3AD203B41FA5}">
                          <a16:colId xmlns:a16="http://schemas.microsoft.com/office/drawing/2014/main" val="3714506217"/>
                        </a:ext>
                      </a:extLst>
                    </a:gridCol>
                    <a:gridCol w="573093">
                      <a:extLst>
                        <a:ext uri="{9D8B030D-6E8A-4147-A177-3AD203B41FA5}">
                          <a16:colId xmlns:a16="http://schemas.microsoft.com/office/drawing/2014/main" val="2633867009"/>
                        </a:ext>
                      </a:extLst>
                    </a:gridCol>
                  </a:tblGrid>
                  <a:tr h="43216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49159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au 3">
                <a:extLst>
                  <a:ext uri="{FF2B5EF4-FFF2-40B4-BE49-F238E27FC236}">
                    <a16:creationId xmlns:a16="http://schemas.microsoft.com/office/drawing/2014/main" id="{EC0E011F-D6A2-BC20-D8E2-94D2DCA1FF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6468747"/>
                  </p:ext>
                </p:extLst>
              </p:nvPr>
            </p:nvGraphicFramePr>
            <p:xfrm>
              <a:off x="1094442" y="2150186"/>
              <a:ext cx="2865465" cy="4321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3093">
                      <a:extLst>
                        <a:ext uri="{9D8B030D-6E8A-4147-A177-3AD203B41FA5}">
                          <a16:colId xmlns:a16="http://schemas.microsoft.com/office/drawing/2014/main" val="4095302120"/>
                        </a:ext>
                      </a:extLst>
                    </a:gridCol>
                    <a:gridCol w="573093">
                      <a:extLst>
                        <a:ext uri="{9D8B030D-6E8A-4147-A177-3AD203B41FA5}">
                          <a16:colId xmlns:a16="http://schemas.microsoft.com/office/drawing/2014/main" val="1868336644"/>
                        </a:ext>
                      </a:extLst>
                    </a:gridCol>
                    <a:gridCol w="573093">
                      <a:extLst>
                        <a:ext uri="{9D8B030D-6E8A-4147-A177-3AD203B41FA5}">
                          <a16:colId xmlns:a16="http://schemas.microsoft.com/office/drawing/2014/main" val="1397420293"/>
                        </a:ext>
                      </a:extLst>
                    </a:gridCol>
                    <a:gridCol w="573093">
                      <a:extLst>
                        <a:ext uri="{9D8B030D-6E8A-4147-A177-3AD203B41FA5}">
                          <a16:colId xmlns:a16="http://schemas.microsoft.com/office/drawing/2014/main" val="3714506217"/>
                        </a:ext>
                      </a:extLst>
                    </a:gridCol>
                    <a:gridCol w="573093">
                      <a:extLst>
                        <a:ext uri="{9D8B030D-6E8A-4147-A177-3AD203B41FA5}">
                          <a16:colId xmlns:a16="http://schemas.microsoft.com/office/drawing/2014/main" val="2633867009"/>
                        </a:ext>
                      </a:extLst>
                    </a:gridCol>
                  </a:tblGrid>
                  <a:tr h="432169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6944" r="-401064" b="-69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6944" r="-301064" b="-69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7895" t="-6944" r="-197895" b="-69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1064" t="-6944" b="-69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491595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9C445476-2FE5-9422-E242-77B24C15E0C2}"/>
              </a:ext>
            </a:extLst>
          </p:cNvPr>
          <p:cNvCxnSpPr/>
          <p:nvPr/>
        </p:nvCxnSpPr>
        <p:spPr>
          <a:xfrm>
            <a:off x="4484253" y="2434726"/>
            <a:ext cx="5264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BC5E3268-8BFD-10AD-A1CF-BD3B62D380BD}"/>
                  </a:ext>
                </a:extLst>
              </p:cNvPr>
              <p:cNvSpPr txBox="1"/>
              <p:nvPr/>
            </p:nvSpPr>
            <p:spPr>
              <a:xfrm>
                <a:off x="5435714" y="2223485"/>
                <a:ext cx="10681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𝝋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BC5E3268-8BFD-10AD-A1CF-BD3B62D38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714" y="2223485"/>
                <a:ext cx="1068150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Tableau 31">
                <a:extLst>
                  <a:ext uri="{FF2B5EF4-FFF2-40B4-BE49-F238E27FC236}">
                    <a16:creationId xmlns:a16="http://schemas.microsoft.com/office/drawing/2014/main" id="{32CA4855-6338-8E9D-A6F9-EC8EC20B83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7876210"/>
                  </p:ext>
                </p:extLst>
              </p:nvPr>
            </p:nvGraphicFramePr>
            <p:xfrm>
              <a:off x="1073431" y="3231915"/>
              <a:ext cx="2865465" cy="4321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6979">
                      <a:extLst>
                        <a:ext uri="{9D8B030D-6E8A-4147-A177-3AD203B41FA5}">
                          <a16:colId xmlns:a16="http://schemas.microsoft.com/office/drawing/2014/main" val="4095302120"/>
                        </a:ext>
                      </a:extLst>
                    </a:gridCol>
                    <a:gridCol w="479207">
                      <a:extLst>
                        <a:ext uri="{9D8B030D-6E8A-4147-A177-3AD203B41FA5}">
                          <a16:colId xmlns:a16="http://schemas.microsoft.com/office/drawing/2014/main" val="1868336644"/>
                        </a:ext>
                      </a:extLst>
                    </a:gridCol>
                    <a:gridCol w="573093">
                      <a:extLst>
                        <a:ext uri="{9D8B030D-6E8A-4147-A177-3AD203B41FA5}">
                          <a16:colId xmlns:a16="http://schemas.microsoft.com/office/drawing/2014/main" val="1397420293"/>
                        </a:ext>
                      </a:extLst>
                    </a:gridCol>
                    <a:gridCol w="573093">
                      <a:extLst>
                        <a:ext uri="{9D8B030D-6E8A-4147-A177-3AD203B41FA5}">
                          <a16:colId xmlns:a16="http://schemas.microsoft.com/office/drawing/2014/main" val="3714506217"/>
                        </a:ext>
                      </a:extLst>
                    </a:gridCol>
                    <a:gridCol w="573093">
                      <a:extLst>
                        <a:ext uri="{9D8B030D-6E8A-4147-A177-3AD203B41FA5}">
                          <a16:colId xmlns:a16="http://schemas.microsoft.com/office/drawing/2014/main" val="2633867009"/>
                        </a:ext>
                      </a:extLst>
                    </a:gridCol>
                  </a:tblGrid>
                  <a:tr h="43216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49159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Tableau 31">
                <a:extLst>
                  <a:ext uri="{FF2B5EF4-FFF2-40B4-BE49-F238E27FC236}">
                    <a16:creationId xmlns:a16="http://schemas.microsoft.com/office/drawing/2014/main" id="{32CA4855-6338-8E9D-A6F9-EC8EC20B83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7876210"/>
                  </p:ext>
                </p:extLst>
              </p:nvPr>
            </p:nvGraphicFramePr>
            <p:xfrm>
              <a:off x="1073431" y="3231915"/>
              <a:ext cx="2865465" cy="4321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6979">
                      <a:extLst>
                        <a:ext uri="{9D8B030D-6E8A-4147-A177-3AD203B41FA5}">
                          <a16:colId xmlns:a16="http://schemas.microsoft.com/office/drawing/2014/main" val="4095302120"/>
                        </a:ext>
                      </a:extLst>
                    </a:gridCol>
                    <a:gridCol w="479207">
                      <a:extLst>
                        <a:ext uri="{9D8B030D-6E8A-4147-A177-3AD203B41FA5}">
                          <a16:colId xmlns:a16="http://schemas.microsoft.com/office/drawing/2014/main" val="1868336644"/>
                        </a:ext>
                      </a:extLst>
                    </a:gridCol>
                    <a:gridCol w="573093">
                      <a:extLst>
                        <a:ext uri="{9D8B030D-6E8A-4147-A177-3AD203B41FA5}">
                          <a16:colId xmlns:a16="http://schemas.microsoft.com/office/drawing/2014/main" val="1397420293"/>
                        </a:ext>
                      </a:extLst>
                    </a:gridCol>
                    <a:gridCol w="573093">
                      <a:extLst>
                        <a:ext uri="{9D8B030D-6E8A-4147-A177-3AD203B41FA5}">
                          <a16:colId xmlns:a16="http://schemas.microsoft.com/office/drawing/2014/main" val="3714506217"/>
                        </a:ext>
                      </a:extLst>
                    </a:gridCol>
                    <a:gridCol w="573093">
                      <a:extLst>
                        <a:ext uri="{9D8B030D-6E8A-4147-A177-3AD203B41FA5}">
                          <a16:colId xmlns:a16="http://schemas.microsoft.com/office/drawing/2014/main" val="2633867009"/>
                        </a:ext>
                      </a:extLst>
                    </a:gridCol>
                  </a:tblGrid>
                  <a:tr h="432169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6944" r="-328182" b="-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41026" t="-6944" r="-362821" b="-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97895" t="-6944" r="-197895" b="-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401064" t="-6944" b="-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491595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2BD97DEA-47DA-AB95-6387-6E0E31BECA05}"/>
              </a:ext>
            </a:extLst>
          </p:cNvPr>
          <p:cNvCxnSpPr/>
          <p:nvPr/>
        </p:nvCxnSpPr>
        <p:spPr>
          <a:xfrm>
            <a:off x="4484253" y="3496146"/>
            <a:ext cx="5264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52A74F97-E380-2ED7-7CB5-378A15FD1101}"/>
                  </a:ext>
                </a:extLst>
              </p:cNvPr>
              <p:cNvSpPr txBox="1"/>
              <p:nvPr/>
            </p:nvSpPr>
            <p:spPr>
              <a:xfrm>
                <a:off x="5440612" y="3268720"/>
                <a:ext cx="19468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𝝋</m:t>
                            </m:r>
                          </m:e>
                          <m:sup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b="0" i="0" dirty="0">
                    <a:latin typeface="+mj-lt"/>
                  </a:rPr>
                  <a:t> </a:t>
                </a:r>
                <a:r>
                  <a:rPr lang="fr-FR" i="0" dirty="0">
                    <a:latin typeface="+mj-lt"/>
                  </a:rPr>
                  <a:t>👎</a:t>
                </a:r>
                <a:endParaRPr lang="fr-FR" dirty="0"/>
              </a:p>
            </p:txBody>
          </p:sp>
        </mc:Choice>
        <mc:Fallback xmlns="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52A74F97-E380-2ED7-7CB5-378A15FD1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612" y="3268720"/>
                <a:ext cx="1946824" cy="369332"/>
              </a:xfrm>
              <a:prstGeom prst="rect">
                <a:avLst/>
              </a:prstGeom>
              <a:blipFill>
                <a:blip r:embed="rId6"/>
                <a:stretch>
                  <a:fillRect t="-6557" r="-1563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4D6F5785-1803-586B-3C93-5A298E7A6BDB}"/>
                  </a:ext>
                </a:extLst>
              </p:cNvPr>
              <p:cNvSpPr txBox="1"/>
              <p:nvPr/>
            </p:nvSpPr>
            <p:spPr>
              <a:xfrm>
                <a:off x="1071563" y="3305508"/>
                <a:ext cx="10681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fr-FR" sz="12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fr-FR" sz="1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fr-FR" sz="1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4D6F5785-1803-586B-3C93-5A298E7A6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563" y="3305508"/>
                <a:ext cx="1068150" cy="276999"/>
              </a:xfrm>
              <a:prstGeom prst="rect">
                <a:avLst/>
              </a:prstGeom>
              <a:blipFill>
                <a:blip r:embed="rId7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9" name="Tableau 48">
                <a:extLst>
                  <a:ext uri="{FF2B5EF4-FFF2-40B4-BE49-F238E27FC236}">
                    <a16:creationId xmlns:a16="http://schemas.microsoft.com/office/drawing/2014/main" id="{D15C4234-C3FB-712B-8734-C463F99EA68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6364601"/>
                  </p:ext>
                </p:extLst>
              </p:nvPr>
            </p:nvGraphicFramePr>
            <p:xfrm>
              <a:off x="1071563" y="4316915"/>
              <a:ext cx="2865465" cy="4321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2809">
                      <a:extLst>
                        <a:ext uri="{9D8B030D-6E8A-4147-A177-3AD203B41FA5}">
                          <a16:colId xmlns:a16="http://schemas.microsoft.com/office/drawing/2014/main" val="4095302120"/>
                        </a:ext>
                      </a:extLst>
                    </a:gridCol>
                    <a:gridCol w="673377">
                      <a:extLst>
                        <a:ext uri="{9D8B030D-6E8A-4147-A177-3AD203B41FA5}">
                          <a16:colId xmlns:a16="http://schemas.microsoft.com/office/drawing/2014/main" val="1868336644"/>
                        </a:ext>
                      </a:extLst>
                    </a:gridCol>
                    <a:gridCol w="573093">
                      <a:extLst>
                        <a:ext uri="{9D8B030D-6E8A-4147-A177-3AD203B41FA5}">
                          <a16:colId xmlns:a16="http://schemas.microsoft.com/office/drawing/2014/main" val="1397420293"/>
                        </a:ext>
                      </a:extLst>
                    </a:gridCol>
                    <a:gridCol w="573093">
                      <a:extLst>
                        <a:ext uri="{9D8B030D-6E8A-4147-A177-3AD203B41FA5}">
                          <a16:colId xmlns:a16="http://schemas.microsoft.com/office/drawing/2014/main" val="3714506217"/>
                        </a:ext>
                      </a:extLst>
                    </a:gridCol>
                    <a:gridCol w="573093">
                      <a:extLst>
                        <a:ext uri="{9D8B030D-6E8A-4147-A177-3AD203B41FA5}">
                          <a16:colId xmlns:a16="http://schemas.microsoft.com/office/drawing/2014/main" val="2633867009"/>
                        </a:ext>
                      </a:extLst>
                    </a:gridCol>
                  </a:tblGrid>
                  <a:tr h="43216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49159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9" name="Tableau 48">
                <a:extLst>
                  <a:ext uri="{FF2B5EF4-FFF2-40B4-BE49-F238E27FC236}">
                    <a16:creationId xmlns:a16="http://schemas.microsoft.com/office/drawing/2014/main" id="{D15C4234-C3FB-712B-8734-C463F99EA68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6364601"/>
                  </p:ext>
                </p:extLst>
              </p:nvPr>
            </p:nvGraphicFramePr>
            <p:xfrm>
              <a:off x="1071563" y="4316915"/>
              <a:ext cx="2865465" cy="4321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2809">
                      <a:extLst>
                        <a:ext uri="{9D8B030D-6E8A-4147-A177-3AD203B41FA5}">
                          <a16:colId xmlns:a16="http://schemas.microsoft.com/office/drawing/2014/main" val="4095302120"/>
                        </a:ext>
                      </a:extLst>
                    </a:gridCol>
                    <a:gridCol w="673377">
                      <a:extLst>
                        <a:ext uri="{9D8B030D-6E8A-4147-A177-3AD203B41FA5}">
                          <a16:colId xmlns:a16="http://schemas.microsoft.com/office/drawing/2014/main" val="1868336644"/>
                        </a:ext>
                      </a:extLst>
                    </a:gridCol>
                    <a:gridCol w="573093">
                      <a:extLst>
                        <a:ext uri="{9D8B030D-6E8A-4147-A177-3AD203B41FA5}">
                          <a16:colId xmlns:a16="http://schemas.microsoft.com/office/drawing/2014/main" val="1397420293"/>
                        </a:ext>
                      </a:extLst>
                    </a:gridCol>
                    <a:gridCol w="573093">
                      <a:extLst>
                        <a:ext uri="{9D8B030D-6E8A-4147-A177-3AD203B41FA5}">
                          <a16:colId xmlns:a16="http://schemas.microsoft.com/office/drawing/2014/main" val="3714506217"/>
                        </a:ext>
                      </a:extLst>
                    </a:gridCol>
                    <a:gridCol w="573093">
                      <a:extLst>
                        <a:ext uri="{9D8B030D-6E8A-4147-A177-3AD203B41FA5}">
                          <a16:colId xmlns:a16="http://schemas.microsoft.com/office/drawing/2014/main" val="2633867009"/>
                        </a:ext>
                      </a:extLst>
                    </a:gridCol>
                  </a:tblGrid>
                  <a:tr h="432169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t="-6944" r="-503846" b="-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70909" t="-6944" r="-257273" b="-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97895" t="-6944" r="-197895" b="-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401064" t="-6944" b="-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491595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34AF936D-C277-5F25-9B5F-DF99D3052A5E}"/>
              </a:ext>
            </a:extLst>
          </p:cNvPr>
          <p:cNvCxnSpPr/>
          <p:nvPr/>
        </p:nvCxnSpPr>
        <p:spPr>
          <a:xfrm>
            <a:off x="4484253" y="4554328"/>
            <a:ext cx="5264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406BAE80-7F70-F5C9-FBA3-CF35BFDAB574}"/>
                  </a:ext>
                </a:extLst>
              </p:cNvPr>
              <p:cNvSpPr txBox="1"/>
              <p:nvPr/>
            </p:nvSpPr>
            <p:spPr>
              <a:xfrm>
                <a:off x="5440612" y="4313955"/>
                <a:ext cx="20892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𝝋</m:t>
                            </m:r>
                          </m:e>
                          <m:sup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👍</a:t>
                </a:r>
              </a:p>
            </p:txBody>
          </p:sp>
        </mc:Choice>
        <mc:Fallback xmlns=""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406BAE80-7F70-F5C9-FBA3-CF35BFDAB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612" y="4313955"/>
                <a:ext cx="2089233" cy="369332"/>
              </a:xfrm>
              <a:prstGeom prst="rect">
                <a:avLst/>
              </a:prstGeom>
              <a:blipFill>
                <a:blip r:embed="rId9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21CE6A98-D7CA-1611-E12F-F7BCEA58EF4C}"/>
                  </a:ext>
                </a:extLst>
              </p:cNvPr>
              <p:cNvSpPr txBox="1"/>
              <p:nvPr/>
            </p:nvSpPr>
            <p:spPr>
              <a:xfrm>
                <a:off x="1529910" y="4389896"/>
                <a:ext cx="10681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fr-FR" sz="12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fr-FR" sz="1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fr-FR" sz="1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21CE6A98-D7CA-1611-E12F-F7BCEA58E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910" y="4389896"/>
                <a:ext cx="1068150" cy="276999"/>
              </a:xfrm>
              <a:prstGeom prst="rect">
                <a:avLst/>
              </a:prstGeom>
              <a:blipFill>
                <a:blip r:embed="rId7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659EA3EA-CCB9-A59A-25C6-8C521752C9DF}"/>
              </a:ext>
            </a:extLst>
          </p:cNvPr>
          <p:cNvCxnSpPr/>
          <p:nvPr/>
        </p:nvCxnSpPr>
        <p:spPr>
          <a:xfrm>
            <a:off x="4484253" y="5896548"/>
            <a:ext cx="5264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ZoneTexte 64">
                <a:extLst>
                  <a:ext uri="{FF2B5EF4-FFF2-40B4-BE49-F238E27FC236}">
                    <a16:creationId xmlns:a16="http://schemas.microsoft.com/office/drawing/2014/main" id="{C2777E84-64E6-556D-5C76-15B939812711}"/>
                  </a:ext>
                </a:extLst>
              </p:cNvPr>
              <p:cNvSpPr txBox="1"/>
              <p:nvPr/>
            </p:nvSpPr>
            <p:spPr>
              <a:xfrm>
                <a:off x="5435714" y="5674295"/>
                <a:ext cx="13962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𝝋</m:t>
                            </m:r>
                          </m:e>
                          <m:sup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fr-FR" b="0" i="0" dirty="0">
                    <a:latin typeface="+mj-lt"/>
                  </a:rPr>
                  <a:t> </a:t>
                </a:r>
                <a:r>
                  <a:rPr lang="fr-FR" i="0" dirty="0">
                    <a:latin typeface="+mj-lt"/>
                  </a:rPr>
                  <a:t>👌</a:t>
                </a:r>
                <a:endParaRPr lang="fr-FR" dirty="0"/>
              </a:p>
            </p:txBody>
          </p:sp>
        </mc:Choice>
        <mc:Fallback xmlns="">
          <p:sp>
            <p:nvSpPr>
              <p:cNvPr id="65" name="ZoneTexte 64">
                <a:extLst>
                  <a:ext uri="{FF2B5EF4-FFF2-40B4-BE49-F238E27FC236}">
                    <a16:creationId xmlns:a16="http://schemas.microsoft.com/office/drawing/2014/main" id="{C2777E84-64E6-556D-5C76-15B939812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714" y="5674295"/>
                <a:ext cx="1396210" cy="369332"/>
              </a:xfrm>
              <a:prstGeom prst="rect">
                <a:avLst/>
              </a:prstGeom>
              <a:blipFill>
                <a:blip r:embed="rId10"/>
                <a:stretch>
                  <a:fillRect t="-10000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8" name="Tableau 77">
                <a:extLst>
                  <a:ext uri="{FF2B5EF4-FFF2-40B4-BE49-F238E27FC236}">
                    <a16:creationId xmlns:a16="http://schemas.microsoft.com/office/drawing/2014/main" id="{BA546EB3-7544-0671-F8E7-105A4ED4965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6579826"/>
                  </p:ext>
                </p:extLst>
              </p:nvPr>
            </p:nvGraphicFramePr>
            <p:xfrm>
              <a:off x="1081233" y="5620740"/>
              <a:ext cx="2865465" cy="4321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3093">
                      <a:extLst>
                        <a:ext uri="{9D8B030D-6E8A-4147-A177-3AD203B41FA5}">
                          <a16:colId xmlns:a16="http://schemas.microsoft.com/office/drawing/2014/main" val="4095302120"/>
                        </a:ext>
                      </a:extLst>
                    </a:gridCol>
                    <a:gridCol w="573093">
                      <a:extLst>
                        <a:ext uri="{9D8B030D-6E8A-4147-A177-3AD203B41FA5}">
                          <a16:colId xmlns:a16="http://schemas.microsoft.com/office/drawing/2014/main" val="1868336644"/>
                        </a:ext>
                      </a:extLst>
                    </a:gridCol>
                    <a:gridCol w="573093">
                      <a:extLst>
                        <a:ext uri="{9D8B030D-6E8A-4147-A177-3AD203B41FA5}">
                          <a16:colId xmlns:a16="http://schemas.microsoft.com/office/drawing/2014/main" val="1397420293"/>
                        </a:ext>
                      </a:extLst>
                    </a:gridCol>
                    <a:gridCol w="573093">
                      <a:extLst>
                        <a:ext uri="{9D8B030D-6E8A-4147-A177-3AD203B41FA5}">
                          <a16:colId xmlns:a16="http://schemas.microsoft.com/office/drawing/2014/main" val="3714506217"/>
                        </a:ext>
                      </a:extLst>
                    </a:gridCol>
                    <a:gridCol w="573093">
                      <a:extLst>
                        <a:ext uri="{9D8B030D-6E8A-4147-A177-3AD203B41FA5}">
                          <a16:colId xmlns:a16="http://schemas.microsoft.com/office/drawing/2014/main" val="2633867009"/>
                        </a:ext>
                      </a:extLst>
                    </a:gridCol>
                  </a:tblGrid>
                  <a:tr h="43216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F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F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F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  <m:sup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F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49159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8" name="Tableau 77">
                <a:extLst>
                  <a:ext uri="{FF2B5EF4-FFF2-40B4-BE49-F238E27FC236}">
                    <a16:creationId xmlns:a16="http://schemas.microsoft.com/office/drawing/2014/main" id="{BA546EB3-7544-0671-F8E7-105A4ED4965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6579826"/>
                  </p:ext>
                </p:extLst>
              </p:nvPr>
            </p:nvGraphicFramePr>
            <p:xfrm>
              <a:off x="1081233" y="5620740"/>
              <a:ext cx="2865465" cy="4321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3093">
                      <a:extLst>
                        <a:ext uri="{9D8B030D-6E8A-4147-A177-3AD203B41FA5}">
                          <a16:colId xmlns:a16="http://schemas.microsoft.com/office/drawing/2014/main" val="4095302120"/>
                        </a:ext>
                      </a:extLst>
                    </a:gridCol>
                    <a:gridCol w="573093">
                      <a:extLst>
                        <a:ext uri="{9D8B030D-6E8A-4147-A177-3AD203B41FA5}">
                          <a16:colId xmlns:a16="http://schemas.microsoft.com/office/drawing/2014/main" val="1868336644"/>
                        </a:ext>
                      </a:extLst>
                    </a:gridCol>
                    <a:gridCol w="573093">
                      <a:extLst>
                        <a:ext uri="{9D8B030D-6E8A-4147-A177-3AD203B41FA5}">
                          <a16:colId xmlns:a16="http://schemas.microsoft.com/office/drawing/2014/main" val="1397420293"/>
                        </a:ext>
                      </a:extLst>
                    </a:gridCol>
                    <a:gridCol w="573093">
                      <a:extLst>
                        <a:ext uri="{9D8B030D-6E8A-4147-A177-3AD203B41FA5}">
                          <a16:colId xmlns:a16="http://schemas.microsoft.com/office/drawing/2014/main" val="3714506217"/>
                        </a:ext>
                      </a:extLst>
                    </a:gridCol>
                    <a:gridCol w="573093">
                      <a:extLst>
                        <a:ext uri="{9D8B030D-6E8A-4147-A177-3AD203B41FA5}">
                          <a16:colId xmlns:a16="http://schemas.microsoft.com/office/drawing/2014/main" val="2633867009"/>
                        </a:ext>
                      </a:extLst>
                    </a:gridCol>
                  </a:tblGrid>
                  <a:tr h="432169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t="-7042" r="-401064" b="-7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0000" t="-7042" r="-301064" b="-7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97895" t="-7042" r="-197895" b="-7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01064" t="-7042" b="-70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491595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7" name="ZoneTexte 86">
            <a:extLst>
              <a:ext uri="{FF2B5EF4-FFF2-40B4-BE49-F238E27FC236}">
                <a16:creationId xmlns:a16="http://schemas.microsoft.com/office/drawing/2014/main" id="{1C2B9983-6907-64BF-FE05-56C5CB9AC75C}"/>
              </a:ext>
            </a:extLst>
          </p:cNvPr>
          <p:cNvSpPr txBox="1"/>
          <p:nvPr/>
        </p:nvSpPr>
        <p:spPr>
          <a:xfrm>
            <a:off x="897764" y="1814329"/>
            <a:ext cx="16083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1200" dirty="0"/>
              <a:t>Initial</a:t>
            </a: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7559A31D-46CC-58A2-79BB-08B4741CD009}"/>
              </a:ext>
            </a:extLst>
          </p:cNvPr>
          <p:cNvSpPr txBox="1"/>
          <p:nvPr/>
        </p:nvSpPr>
        <p:spPr>
          <a:xfrm>
            <a:off x="865181" y="2954916"/>
            <a:ext cx="148091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1200" dirty="0" err="1"/>
              <a:t>Step</a:t>
            </a:r>
            <a:r>
              <a:rPr lang="fr-FR" sz="1200" dirty="0"/>
              <a:t> 1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1A33A20C-6FD0-C6E3-67D9-A8547E1D4B8D}"/>
              </a:ext>
            </a:extLst>
          </p:cNvPr>
          <p:cNvSpPr txBox="1"/>
          <p:nvPr/>
        </p:nvSpPr>
        <p:spPr>
          <a:xfrm>
            <a:off x="838200" y="4096838"/>
            <a:ext cx="15602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1200" dirty="0" err="1"/>
              <a:t>Step</a:t>
            </a:r>
            <a:r>
              <a:rPr lang="fr-FR" sz="1200" dirty="0"/>
              <a:t> 2</a:t>
            </a:r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8E215579-E278-3558-6538-3AADE70BCB4E}"/>
              </a:ext>
            </a:extLst>
          </p:cNvPr>
          <p:cNvSpPr txBox="1"/>
          <p:nvPr/>
        </p:nvSpPr>
        <p:spPr>
          <a:xfrm>
            <a:off x="898946" y="5401915"/>
            <a:ext cx="63096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1200" dirty="0"/>
              <a:t>Final</a:t>
            </a:r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0432847F-95F3-8098-9D76-1BA534E89B49}"/>
              </a:ext>
            </a:extLst>
          </p:cNvPr>
          <p:cNvSpPr txBox="1"/>
          <p:nvPr/>
        </p:nvSpPr>
        <p:spPr>
          <a:xfrm>
            <a:off x="996045" y="4901575"/>
            <a:ext cx="520079" cy="400110"/>
          </a:xfrm>
          <a:prstGeom prst="rect">
            <a:avLst/>
          </a:prstGeom>
          <a:noFill/>
        </p:spPr>
        <p:txBody>
          <a:bodyPr vert="wordArtVert" wrap="square" rtlCol="0" anchor="ctr">
            <a:spAutoFit/>
          </a:bodyPr>
          <a:lstStyle/>
          <a:p>
            <a:pPr algn="ctr"/>
            <a:r>
              <a:rPr lang="fr-FR" sz="2000" dirty="0"/>
              <a:t>…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338E1B8E-3B5D-D648-270D-0701B671FCD1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b="49924"/>
          <a:stretch>
            <a:fillRect/>
          </a:stretch>
        </p:blipFill>
        <p:spPr>
          <a:xfrm>
            <a:off x="7531713" y="3071383"/>
            <a:ext cx="4211788" cy="2109087"/>
          </a:xfrm>
          <a:prstGeom prst="rect">
            <a:avLst/>
          </a:prstGeom>
        </p:spPr>
      </p:pic>
      <p:sp>
        <p:nvSpPr>
          <p:cNvPr id="28" name="Titre 27">
            <a:extLst>
              <a:ext uri="{FF2B5EF4-FFF2-40B4-BE49-F238E27FC236}">
                <a16:creationId xmlns:a16="http://schemas.microsoft.com/office/drawing/2014/main" id="{2C0AC057-CAAB-9D3F-0B1D-1A3A9E9EA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dirty="0"/>
              <a:t>Backup slide</a:t>
            </a:r>
            <a:br>
              <a:rPr lang="fr-FR" dirty="0"/>
            </a:br>
            <a:r>
              <a:rPr lang="fr-FR" dirty="0"/>
              <a:t>Trial &amp; </a:t>
            </a:r>
            <a:r>
              <a:rPr lang="fr-FR" dirty="0" err="1"/>
              <a:t>Error</a:t>
            </a:r>
            <a:r>
              <a:rPr lang="fr-FR" dirty="0"/>
              <a:t> </a:t>
            </a:r>
            <a:r>
              <a:rPr lang="fr-FR" dirty="0" err="1"/>
              <a:t>approach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B59DDD7A-E1F8-442C-DF22-2818D97C4E09}"/>
                  </a:ext>
                </a:extLst>
              </p:cNvPr>
              <p:cNvSpPr txBox="1"/>
              <p:nvPr/>
            </p:nvSpPr>
            <p:spPr>
              <a:xfrm rot="1865850">
                <a:off x="1536308" y="4649886"/>
                <a:ext cx="139621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B59DDD7A-E1F8-442C-DF22-2818D97C4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65850">
                <a:off x="1536308" y="4649886"/>
                <a:ext cx="1396211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A65909-1BEB-EC9C-8A78-2C67666458B1}"/>
                  </a:ext>
                </a:extLst>
              </p:cNvPr>
              <p:cNvSpPr txBox="1"/>
              <p:nvPr/>
            </p:nvSpPr>
            <p:spPr>
              <a:xfrm>
                <a:off x="6095999" y="2208220"/>
                <a:ext cx="3186836" cy="425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000" b="0" dirty="0">
                    <a:solidFill>
                      <a:schemeClr val="bg1">
                        <a:lumMod val="50000"/>
                      </a:schemeClr>
                    </a:solidFill>
                  </a:rPr>
                  <a:t>Null </a:t>
                </a:r>
                <a:r>
                  <a:rPr lang="fr-FR" sz="1000" b="0" dirty="0" err="1">
                    <a:solidFill>
                      <a:schemeClr val="bg1">
                        <a:lumMod val="50000"/>
                      </a:schemeClr>
                    </a:solidFill>
                  </a:rPr>
                  <a:t>Depth</a:t>
                </a:r>
                <a:r>
                  <a:rPr lang="fr-FR" sz="1000" b="0" dirty="0">
                    <a:solidFill>
                      <a:schemeClr val="bg1">
                        <a:lumMod val="50000"/>
                      </a:schemeClr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fr-FR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:=</m:t>
                    </m:r>
                    <m:f>
                      <m:fPr>
                        <m:ctrlPr>
                          <a:rPr lang="fr-FR" sz="1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14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fr-FR" sz="14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fr-FR" sz="1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fr-FR" sz="1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fr-FR" sz="10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should be </a:t>
                </a:r>
                <a:r>
                  <a:rPr lang="en-US" sz="1000" b="1" dirty="0">
                    <a:solidFill>
                      <a:schemeClr val="bg1">
                        <a:lumMod val="50000"/>
                      </a:schemeClr>
                    </a:solidFill>
                  </a:rPr>
                  <a:t>minimized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A65909-1BEB-EC9C-8A78-2C6766645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2208220"/>
                <a:ext cx="3186836" cy="42569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29FA84-B057-7ACF-6905-B78D19A1911C}"/>
              </a:ext>
            </a:extLst>
          </p:cNvPr>
          <p:cNvSpPr txBox="1"/>
          <p:nvPr/>
        </p:nvSpPr>
        <p:spPr>
          <a:xfrm>
            <a:off x="3774077" y="2112475"/>
            <a:ext cx="19468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00" dirty="0" err="1"/>
              <a:t>Measurement</a:t>
            </a:r>
            <a:endParaRPr lang="en-US" sz="1000" dirty="0"/>
          </a:p>
        </p:txBody>
      </p:sp>
      <p:sp>
        <p:nvSpPr>
          <p:cNvPr id="7" name="Rectangle : coins arrondis 4">
            <a:extLst>
              <a:ext uri="{FF2B5EF4-FFF2-40B4-BE49-F238E27FC236}">
                <a16:creationId xmlns:a16="http://schemas.microsoft.com/office/drawing/2014/main" id="{F002BB73-BF08-E36D-4A89-92AD78029854}"/>
              </a:ext>
            </a:extLst>
          </p:cNvPr>
          <p:cNvSpPr/>
          <p:nvPr/>
        </p:nvSpPr>
        <p:spPr>
          <a:xfrm>
            <a:off x="2002179" y="6492872"/>
            <a:ext cx="8187641" cy="32334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Introduction / Materials / </a:t>
            </a:r>
            <a:r>
              <a:rPr lang="fr-FR" sz="1400" b="1" u="sng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Calibration</a:t>
            </a:r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/ </a:t>
            </a:r>
            <a:r>
              <a:rPr lang="fr-FR" sz="14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Results</a:t>
            </a:r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/ Conclusion</a:t>
            </a:r>
          </a:p>
        </p:txBody>
      </p:sp>
      <p:sp>
        <p:nvSpPr>
          <p:cNvPr id="8" name="ZoneTexte 90">
            <a:extLst>
              <a:ext uri="{FF2B5EF4-FFF2-40B4-BE49-F238E27FC236}">
                <a16:creationId xmlns:a16="http://schemas.microsoft.com/office/drawing/2014/main" id="{7E75EACF-E786-8A86-B472-A9D387BAE8BF}"/>
              </a:ext>
            </a:extLst>
          </p:cNvPr>
          <p:cNvSpPr txBox="1"/>
          <p:nvPr/>
        </p:nvSpPr>
        <p:spPr>
          <a:xfrm>
            <a:off x="1346847" y="3088038"/>
            <a:ext cx="542906" cy="369332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fr-FR" dirty="0"/>
              <a:t>❌</a:t>
            </a:r>
          </a:p>
        </p:txBody>
      </p:sp>
      <p:sp>
        <p:nvSpPr>
          <p:cNvPr id="9" name="ZoneTexte 90">
            <a:extLst>
              <a:ext uri="{FF2B5EF4-FFF2-40B4-BE49-F238E27FC236}">
                <a16:creationId xmlns:a16="http://schemas.microsoft.com/office/drawing/2014/main" id="{68F90A83-75BD-EEC8-D670-3B601FDBF9DD}"/>
              </a:ext>
            </a:extLst>
          </p:cNvPr>
          <p:cNvSpPr txBox="1"/>
          <p:nvPr/>
        </p:nvSpPr>
        <p:spPr>
          <a:xfrm>
            <a:off x="1809248" y="4123072"/>
            <a:ext cx="542906" cy="369332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fr-FR" dirty="0"/>
              <a:t>✔️</a:t>
            </a:r>
          </a:p>
        </p:txBody>
      </p:sp>
      <p:sp>
        <p:nvSpPr>
          <p:cNvPr id="3" name="Rectangle : coins arrondis 4">
            <a:extLst>
              <a:ext uri="{FF2B5EF4-FFF2-40B4-BE49-F238E27FC236}">
                <a16:creationId xmlns:a16="http://schemas.microsoft.com/office/drawing/2014/main" id="{85325934-9AE6-A44C-5240-FA4C97F9298A}"/>
              </a:ext>
            </a:extLst>
          </p:cNvPr>
          <p:cNvSpPr/>
          <p:nvPr/>
        </p:nvSpPr>
        <p:spPr>
          <a:xfrm>
            <a:off x="31113" y="6534660"/>
            <a:ext cx="4857032" cy="28155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Vincent Foriel – LIFE 2025</a:t>
            </a:r>
            <a:endParaRPr lang="fr-FR" sz="14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947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5" grpId="0"/>
      <p:bldP spid="41" grpId="0"/>
      <p:bldP spid="52" grpId="0"/>
      <p:bldP spid="58" grpId="0"/>
      <p:bldP spid="65" grpId="0"/>
      <p:bldP spid="88" grpId="0"/>
      <p:bldP spid="89" grpId="0"/>
      <p:bldP spid="90" grpId="0"/>
      <p:bldP spid="91" grpId="0"/>
      <p:bldP spid="42" grpId="0"/>
      <p:bldP spid="5" grpId="0"/>
      <p:bldP spid="6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432651-0213-7FF9-AFBE-2B1789A56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dirty="0"/>
              <a:t>Backup slide</a:t>
            </a:r>
            <a:br>
              <a:rPr lang="fr-FR" dirty="0"/>
            </a:br>
            <a:r>
              <a:rPr lang="fr-FR" dirty="0"/>
              <a:t>Kernel-</a:t>
            </a:r>
            <a:r>
              <a:rPr lang="fr-FR" dirty="0" err="1"/>
              <a:t>Nulling</a:t>
            </a:r>
            <a:endParaRPr lang="fr-FR" dirty="0"/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444CAFC5-76B4-9CF1-FE2E-7D2F4BCF106A}"/>
              </a:ext>
            </a:extLst>
          </p:cNvPr>
          <p:cNvSpPr txBox="1"/>
          <p:nvPr/>
        </p:nvSpPr>
        <p:spPr>
          <a:xfrm>
            <a:off x="838200" y="1377403"/>
            <a:ext cx="5063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latin typeface="Ubuntu" panose="020B0504030602030204" pitchFamily="34" charset="0"/>
                <a:cs typeface="Cavolini" panose="03000502040302020204" pitchFamily="66" charset="0"/>
              </a:rPr>
              <a:t>📚 </a:t>
            </a:r>
            <a:r>
              <a:rPr lang="en-US" sz="1200" i="1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Martinache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 &amp; Ireland (2018)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45D4ADD-0504-7091-A99B-A8C16A9BEAE8}"/>
              </a:ext>
            </a:extLst>
          </p:cNvPr>
          <p:cNvGrpSpPr/>
          <p:nvPr/>
        </p:nvGrpSpPr>
        <p:grpSpPr>
          <a:xfrm>
            <a:off x="6807730" y="408091"/>
            <a:ext cx="4546070" cy="3281341"/>
            <a:chOff x="7000776" y="1078620"/>
            <a:chExt cx="4546070" cy="32813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 : coins arrondis 10">
                  <a:extLst>
                    <a:ext uri="{FF2B5EF4-FFF2-40B4-BE49-F238E27FC236}">
                      <a16:creationId xmlns:a16="http://schemas.microsoft.com/office/drawing/2014/main" id="{F6E8551D-7575-AC67-4499-34177647C65E}"/>
                    </a:ext>
                  </a:extLst>
                </p:cNvPr>
                <p:cNvSpPr/>
                <p:nvPr/>
              </p:nvSpPr>
              <p:spPr>
                <a:xfrm>
                  <a:off x="7000776" y="1078620"/>
                  <a:ext cx="4546070" cy="3281341"/>
                </a:xfrm>
                <a:prstGeom prst="roundRect">
                  <a:avLst>
                    <a:gd name="adj" fmla="val 8924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fr-FR" dirty="0">
                      <a:solidFill>
                        <a:schemeClr val="tx1"/>
                      </a:solidFill>
                      <a:latin typeface="Ubuntu" panose="020B0504030602030204" pitchFamily="34" charset="0"/>
                      <a:cs typeface="Cavolini" panose="03000502040302020204" pitchFamily="66" charset="0"/>
                    </a:rPr>
                    <a:t>🔎 </a:t>
                  </a:r>
                  <a:r>
                    <a:rPr lang="fr-FR" dirty="0" err="1">
                      <a:solidFill>
                        <a:schemeClr val="tx1"/>
                      </a:solidFill>
                      <a:latin typeface="Ubuntu" panose="020B0504030602030204" pitchFamily="34" charset="0"/>
                      <a:cs typeface="Cavolini" panose="03000502040302020204" pitchFamily="66" charset="0"/>
                    </a:rPr>
                    <a:t>Why</a:t>
                  </a:r>
                  <a:r>
                    <a:rPr lang="fr-FR" dirty="0">
                      <a:solidFill>
                        <a:schemeClr val="tx1"/>
                      </a:solidFill>
                      <a:latin typeface="Ubuntu" panose="020B0504030602030204" pitchFamily="34" charset="0"/>
                      <a:cs typeface="Cavolini" panose="03000502040302020204" pitchFamily="66" charset="0"/>
                    </a:rPr>
                    <a:t> </a:t>
                  </a:r>
                  <a:r>
                    <a:rPr lang="fr-FR" dirty="0" err="1">
                      <a:solidFill>
                        <a:schemeClr val="tx1"/>
                      </a:solidFill>
                      <a:latin typeface="Ubuntu" panose="020B0504030602030204" pitchFamily="34" charset="0"/>
                      <a:cs typeface="Cavolini" panose="03000502040302020204" pitchFamily="66" charset="0"/>
                    </a:rPr>
                    <a:t>is</a:t>
                  </a:r>
                  <a:r>
                    <a:rPr lang="fr-FR" dirty="0">
                      <a:solidFill>
                        <a:schemeClr val="tx1"/>
                      </a:solidFill>
                      <a:latin typeface="Ubuntu" panose="020B0504030602030204" pitchFamily="34" charset="0"/>
                      <a:cs typeface="Cavolini" panose="03000502040302020204" pitchFamily="66" charset="0"/>
                    </a:rPr>
                    <a:t> </a:t>
                  </a:r>
                  <a:r>
                    <a:rPr lang="fr-FR" dirty="0" err="1">
                      <a:solidFill>
                        <a:schemeClr val="tx1"/>
                      </a:solidFill>
                      <a:latin typeface="Ubuntu" panose="020B0504030602030204" pitchFamily="34" charset="0"/>
                      <a:cs typeface="Cavolini" panose="03000502040302020204" pitchFamily="66" charset="0"/>
                    </a:rPr>
                    <a:t>it</a:t>
                  </a:r>
                  <a:r>
                    <a:rPr lang="fr-FR" dirty="0">
                      <a:solidFill>
                        <a:schemeClr val="tx1"/>
                      </a:solidFill>
                      <a:latin typeface="Ubuntu" panose="020B0504030602030204" pitchFamily="34" charset="0"/>
                      <a:cs typeface="Cavolini" panose="03000502040302020204" pitchFamily="66" charset="0"/>
                    </a:rPr>
                    <a:t> more </a:t>
                  </a:r>
                  <a:r>
                    <a:rPr lang="fr-FR" dirty="0" err="1">
                      <a:solidFill>
                        <a:schemeClr val="tx1"/>
                      </a:solidFill>
                      <a:latin typeface="Ubuntu" panose="020B0504030602030204" pitchFamily="34" charset="0"/>
                      <a:cs typeface="Cavolini" panose="03000502040302020204" pitchFamily="66" charset="0"/>
                    </a:rPr>
                    <a:t>robust</a:t>
                  </a:r>
                  <a:r>
                    <a:rPr lang="fr-FR" dirty="0">
                      <a:solidFill>
                        <a:schemeClr val="tx1"/>
                      </a:solidFill>
                      <a:latin typeface="Ubuntu" panose="020B0504030602030204" pitchFamily="34" charset="0"/>
                      <a:cs typeface="Cavolini" panose="03000502040302020204" pitchFamily="66" charset="0"/>
                    </a:rPr>
                    <a:t>?</a:t>
                  </a:r>
                  <a:endParaRPr lang="en-US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endParaRPr>
                </a:p>
                <a:p>
                  <a:endParaRPr lang="en-US" sz="120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endParaRP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latin typeface="Ubuntu" panose="020B0504030602030204" pitchFamily="34" charset="0"/>
                      <a:cs typeface="Cavolini" panose="03000502040302020204" pitchFamily="66" charset="0"/>
                    </a:rPr>
                    <a:t>An output intensity is a combination of the input fields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𝐼</m:t>
                        </m:r>
                        <m:r>
                          <a:rPr lang="fr-F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fr-F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fr-F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volini" panose="03000502040302020204" pitchFamily="66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F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fr-F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F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volini" panose="03000502040302020204" pitchFamily="66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fr-F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fr-F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volini" panose="03000502040302020204" pitchFamily="66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fr-F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fr-F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volini" panose="03000502040302020204" pitchFamily="66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fr-F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𝐸</m:t>
                        </m:r>
                        <m:r>
                          <a:rPr lang="fr-F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=</m:t>
                        </m:r>
                        <m:r>
                          <a:rPr lang="fr-F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𝑎</m:t>
                        </m:r>
                        <m:r>
                          <a:rPr lang="fr-F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 </m:t>
                        </m:r>
                        <m:sSup>
                          <m:sSupPr>
                            <m:ctrlPr>
                              <a:rPr lang="fr-F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</m:ctrlPr>
                          </m:sSupPr>
                          <m:e>
                            <m:r>
                              <a:rPr lang="fr-F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fr-F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  <m:t>𝑖</m:t>
                            </m:r>
                            <m:r>
                              <a:rPr lang="fr-F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  <m:t>𝜙</m:t>
                            </m:r>
                          </m:sup>
                        </m:sSup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endParaRP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latin typeface="Ubuntu" panose="020B0504030602030204" pitchFamily="34" charset="0"/>
                      <a:cs typeface="Cavolini" panose="03000502040302020204" pitchFamily="66" charset="0"/>
                    </a:rPr>
                    <a:t>If we introduce small perturbations on these fields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F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</m:ctrlPr>
                          </m:sSupPr>
                          <m:e>
                            <m:r>
                              <a:rPr lang="fr-F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fr-F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  <m:t>𝑖</m:t>
                            </m:r>
                            <m:r>
                              <a:rPr lang="fr-FR" sz="12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  <m:t>𝜃</m:t>
                            </m:r>
                          </m:sup>
                        </m:sSup>
                        <m:r>
                          <a:rPr lang="fr-F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≈1+</m:t>
                        </m:r>
                        <m:r>
                          <a:rPr lang="fr-F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𝑖</m:t>
                        </m:r>
                        <m:r>
                          <a:rPr lang="fr-FR" sz="12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𝜃</m:t>
                        </m:r>
                      </m:oMath>
                    </m:oMathPara>
                  </a14:m>
                  <a:endParaRPr lang="fr-FR" sz="1200" b="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endParaRP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latin typeface="Ubuntu" panose="020B0504030602030204" pitchFamily="34" charset="0"/>
                      <a:cs typeface="Cavolini" panose="03000502040302020204" pitchFamily="66" charset="0"/>
                    </a:rPr>
                    <a:t>We can then express a pair of output intensity such as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</m:ctrlPr>
                          </m:sSubPr>
                          <m:e>
                            <m:r>
                              <a:rPr lang="fr-F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fr-F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  <m:t>𝐴</m:t>
                            </m:r>
                          </m:sub>
                        </m:sSub>
                        <m:r>
                          <a:rPr lang="fr-F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≈</m:t>
                        </m:r>
                        <m:sSup>
                          <m:sSupPr>
                            <m:ctrlPr>
                              <a:rPr lang="fr-F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fr-F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volini" panose="03000502040302020204" pitchFamily="66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fr-F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  <m:t>𝑎</m:t>
                                    </m:r>
                                    <m:r>
                                      <a:rPr lang="fr-F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  <m:t> −</m:t>
                                    </m:r>
                                    <m:r>
                                      <a:rPr lang="fr-F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  <m:t>𝑎</m:t>
                                    </m:r>
                                    <m:d>
                                      <m:dPr>
                                        <m:ctrlPr>
                                          <a:rPr lang="fr-F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avolini" panose="03000502040302020204" pitchFamily="66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avolini" panose="03000502040302020204" pitchFamily="66" charset="0"/>
                                          </a:rPr>
                                          <m:t>1+</m:t>
                                        </m:r>
                                        <m:r>
                                          <a:rPr lang="fr-F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avolini" panose="03000502040302020204" pitchFamily="66" charset="0"/>
                                          </a:rPr>
                                          <m:t>𝑖</m:t>
                                        </m:r>
                                        <m:sSub>
                                          <m:sSubPr>
                                            <m:ctrlPr>
                                              <a:rPr lang="fr-F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cs typeface="Cavolini" panose="03000502040302020204" pitchFamily="66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cs typeface="Cavolini" panose="03000502040302020204" pitchFamily="66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fr-F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cs typeface="Cavolini" panose="03000502040302020204" pitchFamily="66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fr-F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  <m:t>+</m:t>
                                    </m:r>
                                    <m:r>
                                      <a:rPr lang="fr-F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  <m:t>𝑖𝑎</m:t>
                                    </m:r>
                                    <m:d>
                                      <m:dPr>
                                        <m:ctrlPr>
                                          <a:rPr lang="fr-F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avolini" panose="03000502040302020204" pitchFamily="66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avolini" panose="03000502040302020204" pitchFamily="66" charset="0"/>
                                          </a:rPr>
                                          <m:t>1+</m:t>
                                        </m:r>
                                        <m:r>
                                          <a:rPr lang="fr-F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avolini" panose="03000502040302020204" pitchFamily="66" charset="0"/>
                                          </a:rPr>
                                          <m:t>𝑖</m:t>
                                        </m:r>
                                        <m:sSub>
                                          <m:sSubPr>
                                            <m:ctrlPr>
                                              <a:rPr lang="fr-F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cs typeface="Cavolini" panose="03000502040302020204" pitchFamily="66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cs typeface="Cavolini" panose="03000502040302020204" pitchFamily="66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fr-F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cs typeface="Cavolini" panose="03000502040302020204" pitchFamily="66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fr-F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  <m:t>−</m:t>
                                    </m:r>
                                    <m:r>
                                      <a:rPr lang="fr-F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  <m:t>𝑖𝑎</m:t>
                                    </m:r>
                                    <m:d>
                                      <m:dPr>
                                        <m:ctrlPr>
                                          <a:rPr lang="fr-F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avolini" panose="03000502040302020204" pitchFamily="66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avolini" panose="03000502040302020204" pitchFamily="66" charset="0"/>
                                          </a:rPr>
                                          <m:t>1+</m:t>
                                        </m:r>
                                        <m:r>
                                          <a:rPr lang="fr-F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avolini" panose="03000502040302020204" pitchFamily="66" charset="0"/>
                                          </a:rPr>
                                          <m:t>𝑖</m:t>
                                        </m:r>
                                        <m:sSub>
                                          <m:sSubPr>
                                            <m:ctrlPr>
                                              <a:rPr lang="fr-F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cs typeface="Cavolini" panose="03000502040302020204" pitchFamily="66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cs typeface="Cavolini" panose="03000502040302020204" pitchFamily="66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fr-F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cs typeface="Cavolini" panose="03000502040302020204" pitchFamily="66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fr-F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fr-FR" sz="1200" b="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</m:ctrlPr>
                          </m:sSubPr>
                          <m:e>
                            <m:r>
                              <a:rPr lang="fr-FR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fr-F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  <m:t>𝐵</m:t>
                            </m:r>
                          </m:sub>
                        </m:sSub>
                        <m:r>
                          <a:rPr lang="fr-F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≈</m:t>
                        </m:r>
                        <m:sSup>
                          <m:sSupPr>
                            <m:ctrlPr>
                              <a:rPr lang="fr-FR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fr-FR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volini" panose="03000502040302020204" pitchFamily="66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fr-FR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  <m:t>𝑎</m:t>
                                    </m:r>
                                    <m:r>
                                      <a:rPr lang="fr-FR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  <m:t> −</m:t>
                                    </m:r>
                                    <m:r>
                                      <a:rPr lang="fr-FR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  <m:t>𝑎</m:t>
                                    </m:r>
                                    <m:d>
                                      <m:dPr>
                                        <m:ctrlPr>
                                          <a:rPr lang="fr-FR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avolini" panose="03000502040302020204" pitchFamily="66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avolini" panose="03000502040302020204" pitchFamily="66" charset="0"/>
                                          </a:rPr>
                                          <m:t>1+</m:t>
                                        </m:r>
                                        <m:r>
                                          <a:rPr lang="fr-FR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avolini" panose="03000502040302020204" pitchFamily="66" charset="0"/>
                                          </a:rPr>
                                          <m:t>𝑖</m:t>
                                        </m:r>
                                        <m:sSub>
                                          <m:sSubPr>
                                            <m:ctrlPr>
                                              <a:rPr lang="fr-FR" sz="1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cs typeface="Cavolini" panose="03000502040302020204" pitchFamily="66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sz="1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cs typeface="Cavolini" panose="03000502040302020204" pitchFamily="66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fr-FR" sz="1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cs typeface="Cavolini" panose="03000502040302020204" pitchFamily="66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fr-F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  <m:t>−</m:t>
                                    </m:r>
                                    <m:r>
                                      <a:rPr lang="fr-FR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  <m:t>𝑖𝑎</m:t>
                                    </m:r>
                                    <m:d>
                                      <m:dPr>
                                        <m:ctrlPr>
                                          <a:rPr lang="fr-FR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avolini" panose="03000502040302020204" pitchFamily="66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avolini" panose="03000502040302020204" pitchFamily="66" charset="0"/>
                                          </a:rPr>
                                          <m:t>1+</m:t>
                                        </m:r>
                                        <m:r>
                                          <a:rPr lang="fr-FR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avolini" panose="03000502040302020204" pitchFamily="66" charset="0"/>
                                          </a:rPr>
                                          <m:t>𝑖</m:t>
                                        </m:r>
                                        <m:sSub>
                                          <m:sSubPr>
                                            <m:ctrlPr>
                                              <a:rPr lang="fr-FR" sz="1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cs typeface="Cavolini" panose="03000502040302020204" pitchFamily="66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sz="1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cs typeface="Cavolini" panose="03000502040302020204" pitchFamily="66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fr-FR" sz="1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cs typeface="Cavolini" panose="03000502040302020204" pitchFamily="66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fr-F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  <m:t>+</m:t>
                                    </m:r>
                                    <m:r>
                                      <a:rPr lang="fr-FR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  <m:t>𝑖𝑎</m:t>
                                    </m:r>
                                    <m:d>
                                      <m:dPr>
                                        <m:ctrlPr>
                                          <a:rPr lang="fr-FR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avolini" panose="03000502040302020204" pitchFamily="66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avolini" panose="03000502040302020204" pitchFamily="66" charset="0"/>
                                          </a:rPr>
                                          <m:t>1+</m:t>
                                        </m:r>
                                        <m:r>
                                          <a:rPr lang="fr-FR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avolini" panose="03000502040302020204" pitchFamily="66" charset="0"/>
                                          </a:rPr>
                                          <m:t>𝑖</m:t>
                                        </m:r>
                                        <m:sSub>
                                          <m:sSubPr>
                                            <m:ctrlPr>
                                              <a:rPr lang="fr-FR" sz="1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cs typeface="Cavolini" panose="03000502040302020204" pitchFamily="66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sz="1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cs typeface="Cavolini" panose="03000502040302020204" pitchFamily="66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fr-FR" sz="1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cs typeface="Cavolini" panose="03000502040302020204" pitchFamily="66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fr-FR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fr-FR" sz="1200" b="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endParaRPr>
                </a:p>
                <a:p>
                  <a:r>
                    <a:rPr lang="fr-FR" sz="1200" dirty="0">
                      <a:solidFill>
                        <a:schemeClr val="tx1"/>
                      </a:solidFill>
                      <a:latin typeface="Ubuntu" panose="020B0504030602030204" pitchFamily="34" charset="0"/>
                      <a:cs typeface="Cavolini" panose="03000502040302020204" pitchFamily="66" charset="0"/>
                    </a:rPr>
                    <a:t>By </a:t>
                  </a:r>
                  <a:r>
                    <a:rPr lang="fr-FR" sz="1200" dirty="0" err="1">
                      <a:solidFill>
                        <a:schemeClr val="tx1"/>
                      </a:solidFill>
                      <a:latin typeface="Ubuntu" panose="020B0504030602030204" pitchFamily="34" charset="0"/>
                      <a:cs typeface="Cavolini" panose="03000502040302020204" pitchFamily="66" charset="0"/>
                    </a:rPr>
                    <a:t>simplifying</a:t>
                  </a:r>
                  <a:r>
                    <a:rPr lang="fr-FR" sz="1200" dirty="0">
                      <a:solidFill>
                        <a:schemeClr val="tx1"/>
                      </a:solidFill>
                      <a:latin typeface="Ubuntu" panose="020B0504030602030204" pitchFamily="34" charset="0"/>
                      <a:cs typeface="Cavolini" panose="03000502040302020204" pitchFamily="66" charset="0"/>
                    </a:rPr>
                    <a:t>, </a:t>
                  </a:r>
                  <a:r>
                    <a:rPr lang="fr-FR" sz="1200" dirty="0" err="1">
                      <a:solidFill>
                        <a:schemeClr val="tx1"/>
                      </a:solidFill>
                      <a:latin typeface="Ubuntu" panose="020B0504030602030204" pitchFamily="34" charset="0"/>
                      <a:cs typeface="Cavolini" panose="03000502040302020204" pitchFamily="66" charset="0"/>
                    </a:rPr>
                    <a:t>we</a:t>
                  </a:r>
                  <a:r>
                    <a:rPr lang="fr-FR" sz="1200" dirty="0">
                      <a:solidFill>
                        <a:schemeClr val="tx1"/>
                      </a:solidFill>
                      <a:latin typeface="Ubuntu" panose="020B0504030602030204" pitchFamily="34" charset="0"/>
                      <a:cs typeface="Cavolini" panose="03000502040302020204" pitchFamily="66" charset="0"/>
                    </a:rPr>
                    <a:t> </a:t>
                  </a:r>
                  <a:r>
                    <a:rPr lang="fr-FR" sz="1200" dirty="0" err="1">
                      <a:solidFill>
                        <a:schemeClr val="tx1"/>
                      </a:solidFill>
                      <a:latin typeface="Ubuntu" panose="020B0504030602030204" pitchFamily="34" charset="0"/>
                      <a:cs typeface="Cavolini" panose="03000502040302020204" pitchFamily="66" charset="0"/>
                    </a:rPr>
                    <a:t>obtain</a:t>
                  </a:r>
                  <a:endParaRPr lang="fr-FR" sz="120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</m:ctrlPr>
                          </m:sSubPr>
                          <m:e>
                            <m:r>
                              <a:rPr lang="fr-F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fr-F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  <m:t>𝐴</m:t>
                            </m:r>
                          </m:sub>
                        </m:sSub>
                        <m:r>
                          <a:rPr lang="fr-F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≈</m:t>
                        </m:r>
                        <m:sSub>
                          <m:sSubPr>
                            <m:ctrlPr>
                              <a:rPr lang="fr-F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</m:ctrlPr>
                          </m:sSubPr>
                          <m:e>
                            <m:r>
                              <a:rPr lang="fr-F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fr-F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  <m:t>𝐵</m:t>
                            </m:r>
                          </m:sub>
                        </m:sSub>
                        <m:r>
                          <a:rPr lang="fr-F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≈</m:t>
                        </m:r>
                        <m:sSup>
                          <m:sSupPr>
                            <m:ctrlPr>
                              <a:rPr lang="fr-F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fr-F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volini" panose="03000502040302020204" pitchFamily="66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fr-F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fr-F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  <m:t>2</m:t>
                            </m:r>
                          </m:sup>
                        </m:sSup>
                        <m:r>
                          <a:rPr lang="fr-F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×</m:t>
                        </m:r>
                        <m:d>
                          <m:dPr>
                            <m:ctrlPr>
                              <a:rPr lang="fr-F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fr-F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volini" panose="03000502040302020204" pitchFamily="66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volini" panose="03000502040302020204" pitchFamily="66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volini" panose="03000502040302020204" pitchFamily="66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fr-F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volini" panose="03000502040302020204" pitchFamily="66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fr-F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fr-F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volini" panose="03000502040302020204" pitchFamily="66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fr-F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F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avolini" panose="03000502040302020204" pitchFamily="66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avolini" panose="03000502040302020204" pitchFamily="66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fr-F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avolini" panose="03000502040302020204" pitchFamily="66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fr-F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fr-F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avolini" panose="03000502040302020204" pitchFamily="66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avolini" panose="03000502040302020204" pitchFamily="66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fr-F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avolini" panose="03000502040302020204" pitchFamily="66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fr-F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volini" panose="03000502040302020204" pitchFamily="66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fr-FR" sz="1200" b="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endParaRPr>
                </a:p>
                <a:p>
                  <a:r>
                    <a:rPr lang="fr-FR" sz="1200" dirty="0">
                      <a:solidFill>
                        <a:schemeClr val="tx1"/>
                      </a:solidFill>
                      <a:latin typeface="Ubuntu" panose="020B0504030602030204" pitchFamily="34" charset="0"/>
                      <a:cs typeface="Cavolini" panose="03000502040302020204" pitchFamily="66" charset="0"/>
                    </a:rPr>
                    <a:t>So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</m:ctrlPr>
                          </m:sSubPr>
                          <m:e>
                            <m:r>
                              <a:rPr lang="fr-F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fr-F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  <m:t>𝐴</m:t>
                            </m:r>
                          </m:sub>
                        </m:sSub>
                        <m:r>
                          <a:rPr lang="fr-F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 −</m:t>
                        </m:r>
                        <m:sSub>
                          <m:sSubPr>
                            <m:ctrlPr>
                              <a:rPr lang="fr-F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</m:ctrlPr>
                          </m:sSubPr>
                          <m:e>
                            <m:r>
                              <a:rPr lang="fr-F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fr-F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  <m:t>𝐵</m:t>
                            </m:r>
                          </m:sub>
                        </m:sSub>
                        <m:r>
                          <a:rPr lang="fr-F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≈0</m:t>
                        </m:r>
                      </m:oMath>
                    </m:oMathPara>
                  </a14:m>
                  <a:endParaRPr lang="fr-FR" sz="1200" b="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endParaRPr>
                </a:p>
                <a:p>
                  <a:r>
                    <a:rPr lang="fr-FR" sz="1000" dirty="0">
                      <a:solidFill>
                        <a:schemeClr val="tx1"/>
                      </a:solidFill>
                      <a:latin typeface="Ubuntu" panose="020B0504030602030204" pitchFamily="34" charset="0"/>
                      <a:cs typeface="Cavolini" panose="03000502040302020204" pitchFamily="66" charset="0"/>
                    </a:rPr>
                    <a:t>📚 </a:t>
                  </a:r>
                  <a:r>
                    <a:rPr lang="en-US" sz="1000" i="1" dirty="0" err="1">
                      <a:solidFill>
                        <a:schemeClr val="bg1">
                          <a:lumMod val="50000"/>
                        </a:schemeClr>
                      </a:solidFill>
                      <a:latin typeface="Ubuntu" panose="020B0504030602030204" pitchFamily="34" charset="0"/>
                      <a:cs typeface="Cavolini" panose="03000502040302020204" pitchFamily="66" charset="0"/>
                    </a:rPr>
                    <a:t>Martinache</a:t>
                  </a:r>
                  <a:r>
                    <a:rPr lang="en-US" sz="1000" i="1" dirty="0">
                      <a:solidFill>
                        <a:schemeClr val="bg1">
                          <a:lumMod val="50000"/>
                        </a:schemeClr>
                      </a:solidFill>
                      <a:latin typeface="Ubuntu" panose="020B0504030602030204" pitchFamily="34" charset="0"/>
                      <a:cs typeface="Cavolini" panose="03000502040302020204" pitchFamily="66" charset="0"/>
                    </a:rPr>
                    <a:t> &amp; Ireland (2018)</a:t>
                  </a:r>
                  <a:endParaRPr lang="en-US" sz="1200" i="1" dirty="0">
                    <a:solidFill>
                      <a:schemeClr val="bg1">
                        <a:lumMod val="50000"/>
                      </a:schemeClr>
                    </a:solidFill>
                    <a:latin typeface="Ubuntu" panose="020B0504030602030204" pitchFamily="34" charset="0"/>
                    <a:cs typeface="Cavolini" panose="03000502040302020204" pitchFamily="66" charset="0"/>
                  </a:endParaRPr>
                </a:p>
              </p:txBody>
            </p:sp>
          </mc:Choice>
          <mc:Fallback xmlns="">
            <p:sp>
              <p:nvSpPr>
                <p:cNvPr id="7" name="Rectangle : coins arrondis 10">
                  <a:extLst>
                    <a:ext uri="{FF2B5EF4-FFF2-40B4-BE49-F238E27FC236}">
                      <a16:creationId xmlns:a16="http://schemas.microsoft.com/office/drawing/2014/main" id="{F6E8551D-7575-AC67-4499-34177647C6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0776" y="1078620"/>
                  <a:ext cx="4546070" cy="3281341"/>
                </a:xfrm>
                <a:prstGeom prst="roundRect">
                  <a:avLst>
                    <a:gd name="adj" fmla="val 8924"/>
                  </a:avLst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 : coins arrondis 4">
              <a:extLst>
                <a:ext uri="{FF2B5EF4-FFF2-40B4-BE49-F238E27FC236}">
                  <a16:creationId xmlns:a16="http://schemas.microsoft.com/office/drawing/2014/main" id="{89C3B9AF-AE76-57C5-9EEC-13B2B600FAE5}"/>
                </a:ext>
              </a:extLst>
            </p:cNvPr>
            <p:cNvSpPr/>
            <p:nvPr/>
          </p:nvSpPr>
          <p:spPr>
            <a:xfrm>
              <a:off x="8801598" y="1853954"/>
              <a:ext cx="203661" cy="197167"/>
            </a:xfrm>
            <a:prstGeom prst="roundRect">
              <a:avLst>
                <a:gd name="adj" fmla="val 33092"/>
              </a:avLst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chemeClr val="tx1"/>
                </a:solidFill>
                <a:latin typeface="Ubuntu" panose="020B0504030602030204" pitchFamily="34" charset="0"/>
                <a:cs typeface="Cavolini" panose="03000502040302020204" pitchFamily="66" charset="0"/>
              </a:endParaRPr>
            </a:p>
          </p:txBody>
        </p:sp>
        <p:sp>
          <p:nvSpPr>
            <p:cNvPr id="21" name="Rectangle : coins arrondis 4">
              <a:extLst>
                <a:ext uri="{FF2B5EF4-FFF2-40B4-BE49-F238E27FC236}">
                  <a16:creationId xmlns:a16="http://schemas.microsoft.com/office/drawing/2014/main" id="{A7C8A903-2283-3DB7-ED3C-28B6E62C2461}"/>
                </a:ext>
              </a:extLst>
            </p:cNvPr>
            <p:cNvSpPr/>
            <p:nvPr/>
          </p:nvSpPr>
          <p:spPr>
            <a:xfrm>
              <a:off x="9134973" y="1853954"/>
              <a:ext cx="203661" cy="197167"/>
            </a:xfrm>
            <a:prstGeom prst="roundRect">
              <a:avLst>
                <a:gd name="adj" fmla="val 33092"/>
              </a:avLst>
            </a:prstGeom>
            <a:solidFill>
              <a:srgbClr val="FF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chemeClr val="tx1"/>
                </a:solidFill>
                <a:latin typeface="Ubuntu" panose="020B0504030602030204" pitchFamily="34" charset="0"/>
                <a:cs typeface="Cavolini" panose="03000502040302020204" pitchFamily="66" charset="0"/>
              </a:endParaRPr>
            </a:p>
          </p:txBody>
        </p:sp>
        <p:sp>
          <p:nvSpPr>
            <p:cNvPr id="23" name="Rectangle : coins arrondis 4">
              <a:extLst>
                <a:ext uri="{FF2B5EF4-FFF2-40B4-BE49-F238E27FC236}">
                  <a16:creationId xmlns:a16="http://schemas.microsoft.com/office/drawing/2014/main" id="{4D0D1A70-56D3-2D14-5F19-087C03FE9C49}"/>
                </a:ext>
              </a:extLst>
            </p:cNvPr>
            <p:cNvSpPr/>
            <p:nvPr/>
          </p:nvSpPr>
          <p:spPr>
            <a:xfrm>
              <a:off x="9472316" y="1851575"/>
              <a:ext cx="203661" cy="197167"/>
            </a:xfrm>
            <a:prstGeom prst="roundRect">
              <a:avLst>
                <a:gd name="adj" fmla="val 33092"/>
              </a:avLst>
            </a:prstGeom>
            <a:solidFill>
              <a:schemeClr val="accent6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chemeClr val="tx1"/>
                </a:solidFill>
                <a:latin typeface="Ubuntu" panose="020B0504030602030204" pitchFamily="34" charset="0"/>
                <a:cs typeface="Cavolini" panose="03000502040302020204" pitchFamily="66" charset="0"/>
              </a:endParaRPr>
            </a:p>
          </p:txBody>
        </p:sp>
        <p:sp>
          <p:nvSpPr>
            <p:cNvPr id="24" name="Rectangle : coins arrondis 4">
              <a:extLst>
                <a:ext uri="{FF2B5EF4-FFF2-40B4-BE49-F238E27FC236}">
                  <a16:creationId xmlns:a16="http://schemas.microsoft.com/office/drawing/2014/main" id="{F61EEF58-1B6A-B501-864F-86E7E613AD7C}"/>
                </a:ext>
              </a:extLst>
            </p:cNvPr>
            <p:cNvSpPr/>
            <p:nvPr/>
          </p:nvSpPr>
          <p:spPr>
            <a:xfrm>
              <a:off x="9805691" y="1851575"/>
              <a:ext cx="203661" cy="197167"/>
            </a:xfrm>
            <a:prstGeom prst="roundRect">
              <a:avLst>
                <a:gd name="adj" fmla="val 33092"/>
              </a:avLst>
            </a:prstGeom>
            <a:solidFill>
              <a:schemeClr val="accent4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chemeClr val="tx1"/>
                </a:solidFill>
                <a:latin typeface="Ubuntu" panose="020B0504030602030204" pitchFamily="34" charset="0"/>
                <a:cs typeface="Cavolini" panose="03000502040302020204" pitchFamily="66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6693D4D-7CBF-58E9-FA6C-C21979AED5E5}"/>
                  </a:ext>
                </a:extLst>
              </p:cNvPr>
              <p:cNvSpPr txBox="1"/>
              <p:nvPr/>
            </p:nvSpPr>
            <p:spPr>
              <a:xfrm>
                <a:off x="598054" y="5520750"/>
                <a:ext cx="10995880" cy="8320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effectLst>
                                <a:outerShdw blurRad="12700" dist="12700" dir="5400000" algn="ctr" rotWithShape="0">
                                  <a:schemeClr val="tx1"/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b="0" i="1" smtClean="0">
                                  <a:effectLst>
                                    <a:outerShdw blurRad="12700" dist="12700" dir="5400000" algn="ctr" rotWithShape="0">
                                      <a:schemeClr val="tx1"/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 smtClean="0">
                                  <a:solidFill>
                                    <a:srgbClr val="FFD966"/>
                                  </a:solidFill>
                                  <a:effectLst>
                                    <a:outerShdw blurRad="12700" dist="12700" dir="5400000" algn="ctr" rotWithShape="0">
                                      <a:schemeClr val="tx1"/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solidFill>
                                        <a:srgbClr val="FFD966"/>
                                      </a:solidFill>
                                      <a:effectLst>
                                        <a:outerShdw blurRad="12700" dist="12700" dir="5400000" algn="ctr" rotWithShape="0">
                                          <a:schemeClr val="tx1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solidFill>
                                        <a:srgbClr val="FFD966"/>
                                      </a:solidFill>
                                      <a:effectLst>
                                        <a:outerShdw blurRad="12700" dist="12700" dir="5400000" algn="ctr" rotWithShape="0">
                                          <a:schemeClr val="tx1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solidFill>
                                        <a:srgbClr val="FFD966"/>
                                      </a:solidFill>
                                      <a:effectLst>
                                        <a:outerShdw blurRad="12700" dist="12700" dir="5400000" algn="ctr" rotWithShape="0">
                                          <a:schemeClr val="tx1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solidFill>
                                            <a:srgbClr val="FFD966"/>
                                          </a:solidFill>
                                          <a:effectLst>
                                            <a:outerShdw blurRad="12700" dist="12700" dir="5400000" algn="ctr" rotWithShape="0">
                                              <a:schemeClr val="tx1"/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rgbClr val="FFD966"/>
                                          </a:solidFill>
                                          <a:effectLst>
                                            <a:outerShdw blurRad="12700" dist="12700" dir="5400000" algn="ctr" rotWithShape="0">
                                              <a:schemeClr val="tx1"/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rgbClr val="FFD966"/>
                                          </a:solidFill>
                                          <a:effectLst>
                                            <a:outerShdw blurRad="12700" dist="12700" dir="5400000" algn="ctr" rotWithShape="0">
                                              <a:schemeClr val="tx1"/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fr-FR" i="1">
                                  <a:effectLst>
                                    <a:outerShdw blurRad="12700" dist="12700" dir="5400000" algn="ctr" rotWithShape="0">
                                      <a:schemeClr val="tx1"/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i="1" smtClean="0">
                                  <a:solidFill>
                                    <a:srgbClr val="97D077"/>
                                  </a:solidFill>
                                  <a:effectLst>
                                    <a:outerShdw blurRad="12700" dist="12700" dir="5400000" algn="ctr" rotWithShape="0">
                                      <a:schemeClr val="tx1"/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solidFill>
                                        <a:srgbClr val="97D077"/>
                                      </a:solidFill>
                                      <a:effectLst>
                                        <a:outerShdw blurRad="12700" dist="12700" dir="5400000" algn="ctr" rotWithShape="0">
                                          <a:schemeClr val="tx1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solidFill>
                                        <a:srgbClr val="97D077"/>
                                      </a:solidFill>
                                      <a:effectLst>
                                        <a:outerShdw blurRad="12700" dist="12700" dir="5400000" algn="ctr" rotWithShape="0">
                                          <a:schemeClr val="tx1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solidFill>
                                        <a:srgbClr val="97D077"/>
                                      </a:solidFill>
                                      <a:effectLst>
                                        <a:outerShdw blurRad="12700" dist="12700" dir="5400000" algn="ctr" rotWithShape="0">
                                          <a:schemeClr val="tx1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solidFill>
                                            <a:srgbClr val="97D077"/>
                                          </a:solidFill>
                                          <a:effectLst>
                                            <a:outerShdw blurRad="12700" dist="12700" dir="5400000" algn="ctr" rotWithShape="0">
                                              <a:schemeClr val="tx1"/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solidFill>
                                                <a:srgbClr val="FFD966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solidFill>
                                                <a:srgbClr val="FFD966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solidFill>
                                                <a:srgbClr val="FFD966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fr-FR" i="1">
                                          <a:solidFill>
                                            <a:srgbClr val="97D077"/>
                                          </a:solidFill>
                                          <a:effectLst>
                                            <a:outerShdw blurRad="12700" dist="12700" dir="5400000" algn="ctr" rotWithShape="0">
                                              <a:schemeClr val="tx1"/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fr-FR" i="1">
                                              <a:solidFill>
                                                <a:srgbClr val="97D077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fr-FR" i="1">
                                              <a:solidFill>
                                                <a:srgbClr val="97D077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fr-FR" i="1">
                                              <a:solidFill>
                                                <a:srgbClr val="97D077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sup>
                              </m:sSup>
                              <m:r>
                                <a:rPr lang="fr-FR" i="1">
                                  <a:effectLst>
                                    <a:outerShdw blurRad="12700" dist="12700" dir="5400000" algn="ctr" rotWithShape="0">
                                      <a:schemeClr val="tx1"/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i="1" smtClean="0">
                                  <a:solidFill>
                                    <a:srgbClr val="EA6B66"/>
                                  </a:solidFill>
                                  <a:effectLst>
                                    <a:outerShdw blurRad="12700" dist="12700" dir="5400000" algn="ctr" rotWithShape="0">
                                      <a:schemeClr val="tx1"/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fr-FR" i="1">
                                      <a:solidFill>
                                        <a:srgbClr val="EA6B66"/>
                                      </a:solidFill>
                                      <a:effectLst>
                                        <a:outerShdw blurRad="12700" dist="12700" dir="5400000" algn="ctr" rotWithShape="0">
                                          <a:schemeClr val="tx1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solidFill>
                                        <a:srgbClr val="EA6B66"/>
                                      </a:solidFill>
                                      <a:effectLst>
                                        <a:outerShdw blurRad="12700" dist="12700" dir="5400000" algn="ctr" rotWithShape="0">
                                          <a:schemeClr val="tx1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fr-FR" i="1">
                                      <a:solidFill>
                                        <a:srgbClr val="EA6B66"/>
                                      </a:solidFill>
                                      <a:effectLst>
                                        <a:outerShdw blurRad="12700" dist="12700" dir="5400000" algn="ctr" rotWithShape="0">
                                          <a:schemeClr val="tx1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fr-FR" b="0" i="1" smtClean="0">
                                          <a:solidFill>
                                            <a:srgbClr val="EA6B66"/>
                                          </a:solidFill>
                                          <a:effectLst>
                                            <a:outerShdw blurRad="12700" dist="12700" dir="5400000" algn="ctr" rotWithShape="0">
                                              <a:schemeClr val="tx1"/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solidFill>
                                                <a:srgbClr val="FFD966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solidFill>
                                                <a:srgbClr val="FFD966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solidFill>
                                                <a:srgbClr val="FFD966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fr-FR" b="0" i="1" smtClean="0">
                                          <a:solidFill>
                                            <a:srgbClr val="EA6B66"/>
                                          </a:solidFill>
                                          <a:effectLst>
                                            <a:outerShdw blurRad="12700" dist="12700" dir="5400000" algn="ctr" rotWithShape="0">
                                              <a:schemeClr val="tx1"/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r-FR" b="0" i="1" smtClean="0">
                                          <a:solidFill>
                                            <a:srgbClr val="EA6B66"/>
                                          </a:solidFill>
                                          <a:effectLst>
                                            <a:outerShdw blurRad="12700" dist="12700" dir="5400000" algn="ctr" rotWithShape="0">
                                              <a:schemeClr val="tx1"/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fr-FR" b="0" i="1" smtClean="0">
                                  <a:effectLst>
                                    <a:outerShdw blurRad="12700" dist="12700" dir="5400000" algn="ctr" rotWithShape="0">
                                      <a:schemeClr val="tx1"/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i="1" smtClean="0">
                                  <a:solidFill>
                                    <a:srgbClr val="7EA6E0"/>
                                  </a:solidFill>
                                  <a:effectLst>
                                    <a:outerShdw blurRad="12700" dist="12700" dir="5400000" algn="ctr" rotWithShape="0">
                                      <a:schemeClr val="tx1"/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fr-FR" i="1">
                                      <a:solidFill>
                                        <a:srgbClr val="7EA6E0"/>
                                      </a:solidFill>
                                      <a:effectLst>
                                        <a:outerShdw blurRad="12700" dist="12700" dir="5400000" algn="ctr" rotWithShape="0">
                                          <a:schemeClr val="tx1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solidFill>
                                        <a:srgbClr val="7EA6E0"/>
                                      </a:solidFill>
                                      <a:effectLst>
                                        <a:outerShdw blurRad="12700" dist="12700" dir="5400000" algn="ctr" rotWithShape="0">
                                          <a:schemeClr val="tx1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fr-FR" i="1">
                                      <a:solidFill>
                                        <a:srgbClr val="7EA6E0"/>
                                      </a:solidFill>
                                      <a:effectLst>
                                        <a:outerShdw blurRad="12700" dist="12700" dir="5400000" algn="ctr" rotWithShape="0">
                                          <a:schemeClr val="tx1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fr-FR" b="0" i="1" smtClean="0">
                                          <a:solidFill>
                                            <a:srgbClr val="7EA6E0"/>
                                          </a:solidFill>
                                          <a:effectLst>
                                            <a:outerShdw blurRad="12700" dist="12700" dir="5400000" algn="ctr" rotWithShape="0">
                                              <a:schemeClr val="tx1"/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solidFill>
                                                <a:srgbClr val="FFD966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solidFill>
                                                <a:srgbClr val="FFD966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solidFill>
                                                <a:srgbClr val="FFD966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fr-FR" b="0" i="1" smtClean="0">
                                          <a:solidFill>
                                            <a:srgbClr val="7EA6E0"/>
                                          </a:solidFill>
                                          <a:effectLst>
                                            <a:outerShdw blurRad="12700" dist="12700" dir="5400000" algn="ctr" rotWithShape="0">
                                              <a:schemeClr val="tx1"/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fr-FR" b="0" i="1" smtClean="0">
                                              <a:solidFill>
                                                <a:srgbClr val="7EA6E0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fr-FR" b="0" i="1" smtClean="0">
                                              <a:solidFill>
                                                <a:srgbClr val="7EA6E0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fr-FR" b="0" i="1" smtClean="0">
                                              <a:solidFill>
                                                <a:srgbClr val="7EA6E0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fr-FR" b="0" i="1" smtClean="0">
                                              <a:solidFill>
                                                <a:srgbClr val="7EA6E0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fr-FR" b="0" i="1" smtClean="0">
                                          <a:solidFill>
                                            <a:srgbClr val="7EA6E0"/>
                                          </a:solidFill>
                                          <a:effectLst>
                                            <a:outerShdw blurRad="12700" dist="12700" dir="5400000" algn="ctr" rotWithShape="0">
                                              <a:schemeClr val="tx1"/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        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fr-FR" b="0" i="1" smtClean="0">
                              <a:effectLst>
                                <a:outerShdw blurRad="12700" dist="12700" dir="5400000" algn="ctr" rotWithShape="0">
                                  <a:schemeClr val="tx1"/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b="0" i="1" smtClean="0">
                          <a:effectLst>
                            <a:outerShdw blurRad="12700" dist="12700" dir="5400000" algn="ctr" rotWithShape="0">
                              <a:schemeClr val="tx1"/>
                            </a:outerShdw>
                          </a:effectLst>
                          <a:latin typeface="Cambria Math" panose="02040503050406030204" pitchFamily="18" charset="0"/>
                        </a:rPr>
                        <m:t>     −     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rgbClr val="7EA6E0"/>
                              </a:solidFill>
                              <a:effectLst>
                                <a:outerShdw blurRad="12700" dist="12700" dir="5400000" algn="ctr" rotWithShape="0">
                                  <a:schemeClr val="tx1"/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i="1">
                                  <a:effectLst>
                                    <a:outerShdw blurRad="12700" dist="12700" dir="5400000" algn="ctr" rotWithShape="0">
                                      <a:schemeClr val="tx1"/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FFD966"/>
                                  </a:solidFill>
                                  <a:effectLst>
                                    <a:outerShdw blurRad="12700" dist="12700" dir="5400000" algn="ctr" rotWithShape="0">
                                      <a:schemeClr val="tx1"/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fr-FR" i="1">
                                      <a:solidFill>
                                        <a:srgbClr val="FFD966"/>
                                      </a:solidFill>
                                      <a:effectLst>
                                        <a:outerShdw blurRad="12700" dist="12700" dir="5400000" algn="ctr" rotWithShape="0">
                                          <a:schemeClr val="tx1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solidFill>
                                        <a:srgbClr val="FFD966"/>
                                      </a:solidFill>
                                      <a:effectLst>
                                        <a:outerShdw blurRad="12700" dist="12700" dir="5400000" algn="ctr" rotWithShape="0">
                                          <a:schemeClr val="tx1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fr-FR" i="1">
                                      <a:solidFill>
                                        <a:srgbClr val="FFD966"/>
                                      </a:solidFill>
                                      <a:effectLst>
                                        <a:outerShdw blurRad="12700" dist="12700" dir="5400000" algn="ctr" rotWithShape="0">
                                          <a:schemeClr val="tx1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rgbClr val="FFD966"/>
                                          </a:solidFill>
                                          <a:effectLst>
                                            <a:outerShdw blurRad="12700" dist="12700" dir="5400000" algn="ctr" rotWithShape="0">
                                              <a:schemeClr val="tx1"/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FFD966"/>
                                          </a:solidFill>
                                          <a:effectLst>
                                            <a:outerShdw blurRad="12700" dist="12700" dir="5400000" algn="ctr" rotWithShape="0">
                                              <a:schemeClr val="tx1"/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FFD966"/>
                                          </a:solidFill>
                                          <a:effectLst>
                                            <a:outerShdw blurRad="12700" dist="12700" dir="5400000" algn="ctr" rotWithShape="0">
                                              <a:schemeClr val="tx1"/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fr-FR" i="1">
                                  <a:effectLst>
                                    <a:outerShdw blurRad="12700" dist="12700" dir="5400000" algn="ctr" rotWithShape="0">
                                      <a:schemeClr val="tx1"/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i="1" smtClean="0">
                                  <a:solidFill>
                                    <a:srgbClr val="7EA6E0"/>
                                  </a:solidFill>
                                  <a:effectLst>
                                    <a:outerShdw blurRad="12700" dist="12700" dir="5400000" algn="ctr" rotWithShape="0">
                                      <a:schemeClr val="tx1"/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fr-FR" i="1">
                                      <a:solidFill>
                                        <a:srgbClr val="7EA6E0"/>
                                      </a:solidFill>
                                      <a:effectLst>
                                        <a:outerShdw blurRad="12700" dist="12700" dir="5400000" algn="ctr" rotWithShape="0">
                                          <a:schemeClr val="tx1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solidFill>
                                        <a:srgbClr val="7EA6E0"/>
                                      </a:solidFill>
                                      <a:effectLst>
                                        <a:outerShdw blurRad="12700" dist="12700" dir="5400000" algn="ctr" rotWithShape="0">
                                          <a:schemeClr val="tx1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fr-FR" i="1">
                                      <a:solidFill>
                                        <a:srgbClr val="7EA6E0"/>
                                      </a:solidFill>
                                      <a:effectLst>
                                        <a:outerShdw blurRad="12700" dist="12700" dir="5400000" algn="ctr" rotWithShape="0">
                                          <a:schemeClr val="tx1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solidFill>
                                            <a:srgbClr val="7EA6E0"/>
                                          </a:solidFill>
                                          <a:effectLst>
                                            <a:outerShdw blurRad="12700" dist="12700" dir="5400000" algn="ctr" rotWithShape="0">
                                              <a:schemeClr val="tx1"/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solidFill>
                                                <a:srgbClr val="FFD966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solidFill>
                                                <a:srgbClr val="FFD966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solidFill>
                                                <a:srgbClr val="FFD966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fr-FR" i="1">
                                          <a:solidFill>
                                            <a:srgbClr val="7EA6E0"/>
                                          </a:solidFill>
                                          <a:effectLst>
                                            <a:outerShdw blurRad="12700" dist="12700" dir="5400000" algn="ctr" rotWithShape="0">
                                              <a:schemeClr val="tx1"/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fr-FR" i="1">
                                              <a:solidFill>
                                                <a:srgbClr val="7EA6E0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fr-FR" i="1">
                                              <a:solidFill>
                                                <a:srgbClr val="7EA6E0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fr-FR" i="1">
                                              <a:solidFill>
                                                <a:srgbClr val="7EA6E0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fr-FR" b="0" i="1" smtClean="0">
                                          <a:solidFill>
                                            <a:srgbClr val="7EA6E0"/>
                                          </a:solidFill>
                                          <a:effectLst>
                                            <a:outerShdw blurRad="12700" dist="12700" dir="5400000" algn="ctr" rotWithShape="0">
                                              <a:schemeClr val="tx1"/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        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fr-FR" i="1">
                                  <a:effectLst>
                                    <a:outerShdw blurRad="12700" dist="12700" dir="5400000" algn="ctr" rotWithShape="0">
                                      <a:schemeClr val="tx1"/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i="1">
                                  <a:solidFill>
                                    <a:srgbClr val="EA6B66"/>
                                  </a:solidFill>
                                  <a:effectLst>
                                    <a:outerShdw blurRad="12700" dist="12700" dir="5400000" algn="ctr" rotWithShape="0">
                                      <a:schemeClr val="tx1"/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fr-FR" i="1">
                                      <a:solidFill>
                                        <a:srgbClr val="EA6B66"/>
                                      </a:solidFill>
                                      <a:effectLst>
                                        <a:outerShdw blurRad="12700" dist="12700" dir="5400000" algn="ctr" rotWithShape="0">
                                          <a:schemeClr val="tx1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solidFill>
                                        <a:srgbClr val="EA6B66"/>
                                      </a:solidFill>
                                      <a:effectLst>
                                        <a:outerShdw blurRad="12700" dist="12700" dir="5400000" algn="ctr" rotWithShape="0">
                                          <a:schemeClr val="tx1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fr-FR" i="1">
                                      <a:solidFill>
                                        <a:srgbClr val="EA6B66"/>
                                      </a:solidFill>
                                      <a:effectLst>
                                        <a:outerShdw blurRad="12700" dist="12700" dir="5400000" algn="ctr" rotWithShape="0">
                                          <a:schemeClr val="tx1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solidFill>
                                            <a:srgbClr val="EA6B66"/>
                                          </a:solidFill>
                                          <a:effectLst>
                                            <a:outerShdw blurRad="12700" dist="12700" dir="5400000" algn="ctr" rotWithShape="0">
                                              <a:schemeClr val="tx1"/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solidFill>
                                                <a:srgbClr val="FFD966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solidFill>
                                                <a:srgbClr val="FFD966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solidFill>
                                                <a:srgbClr val="FFD966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fr-FR" i="1">
                                          <a:solidFill>
                                            <a:srgbClr val="EA6B66"/>
                                          </a:solidFill>
                                          <a:effectLst>
                                            <a:outerShdw blurRad="12700" dist="12700" dir="5400000" algn="ctr" rotWithShape="0">
                                              <a:schemeClr val="tx1"/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r-FR" i="1">
                                          <a:solidFill>
                                            <a:srgbClr val="EA6B66"/>
                                          </a:solidFill>
                                          <a:effectLst>
                                            <a:outerShdw blurRad="12700" dist="12700" dir="5400000" algn="ctr" rotWithShape="0">
                                              <a:schemeClr val="tx1"/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fr-FR" i="1">
                                  <a:effectLst>
                                    <a:outerShdw blurRad="12700" dist="12700" dir="5400000" algn="ctr" rotWithShape="0">
                                      <a:schemeClr val="tx1"/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i="1" smtClean="0">
                                  <a:solidFill>
                                    <a:srgbClr val="97D077"/>
                                  </a:solidFill>
                                  <a:effectLst>
                                    <a:outerShdw blurRad="12700" dist="12700" dir="5400000" algn="ctr" rotWithShape="0">
                                      <a:schemeClr val="tx1"/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fr-FR" i="1">
                                      <a:solidFill>
                                        <a:srgbClr val="97D077"/>
                                      </a:solidFill>
                                      <a:effectLst>
                                        <a:outerShdw blurRad="12700" dist="12700" dir="5400000" algn="ctr" rotWithShape="0">
                                          <a:schemeClr val="tx1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solidFill>
                                        <a:srgbClr val="97D077"/>
                                      </a:solidFill>
                                      <a:effectLst>
                                        <a:outerShdw blurRad="12700" dist="12700" dir="5400000" algn="ctr" rotWithShape="0">
                                          <a:schemeClr val="tx1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fr-FR" i="1">
                                      <a:solidFill>
                                        <a:srgbClr val="97D077"/>
                                      </a:solidFill>
                                      <a:effectLst>
                                        <a:outerShdw blurRad="12700" dist="12700" dir="5400000" algn="ctr" rotWithShape="0">
                                          <a:schemeClr val="tx1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solidFill>
                                            <a:srgbClr val="97D077"/>
                                          </a:solidFill>
                                          <a:effectLst>
                                            <a:outerShdw blurRad="12700" dist="12700" dir="5400000" algn="ctr" rotWithShape="0">
                                              <a:schemeClr val="tx1"/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solidFill>
                                                <a:srgbClr val="FFD966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solidFill>
                                                <a:srgbClr val="FFD966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solidFill>
                                                <a:srgbClr val="FFD966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fr-FR" i="1">
                                          <a:solidFill>
                                            <a:srgbClr val="97D077"/>
                                          </a:solidFill>
                                          <a:effectLst>
                                            <a:outerShdw blurRad="12700" dist="12700" dir="5400000" algn="ctr" rotWithShape="0">
                                              <a:schemeClr val="tx1"/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fr-FR" i="1">
                                              <a:solidFill>
                                                <a:srgbClr val="97D077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fr-FR" i="1">
                                              <a:solidFill>
                                                <a:srgbClr val="97D077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fr-FR" i="1">
                                              <a:solidFill>
                                                <a:srgbClr val="97D077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fr-FR" i="1">
                                              <a:solidFill>
                                                <a:srgbClr val="97D077"/>
                                              </a:solidFill>
                                              <a:effectLst>
                                                <a:outerShdw blurRad="12700" dist="12700" dir="5400000" algn="ctr" rotWithShape="0">
                                                  <a:schemeClr val="tx1"/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effectLst>
                                <a:outerShdw blurRad="12700" dist="12700" dir="5400000" algn="ctr" rotWithShape="0">
                                  <a:schemeClr val="tx1"/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dirty="0">
                  <a:effectLst>
                    <a:outerShdw blurRad="12700" dist="12700" dir="5400000" algn="ctr" rotWithShape="0">
                      <a:schemeClr val="tx1"/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effectLst>
                            <a:outerShdw blurRad="12700" dist="12700" dir="5400000" algn="ctr" rotWithShape="0">
                              <a:schemeClr val="tx1"/>
                            </a:outerShdw>
                          </a:effectLst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>
                  <a:effectLst>
                    <a:outerShdw blurRad="12700" dist="12700" dir="5400000" algn="ctr" rotWithShape="0">
                      <a:schemeClr val="tx1"/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6693D4D-7CBF-58E9-FA6C-C21979AED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54" y="5520750"/>
                <a:ext cx="10995880" cy="832087"/>
              </a:xfrm>
              <a:prstGeom prst="rect">
                <a:avLst/>
              </a:prstGeom>
              <a:blipFill>
                <a:blip r:embed="rId3"/>
                <a:stretch>
                  <a:fillRect b="-3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BB4D5E8-54CE-C55D-1E28-A09174E5F055}"/>
                  </a:ext>
                </a:extLst>
              </p:cNvPr>
              <p:cNvSpPr txBox="1"/>
              <p:nvPr/>
            </p:nvSpPr>
            <p:spPr>
              <a:xfrm>
                <a:off x="7203968" y="6074770"/>
                <a:ext cx="3511118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400" dirty="0"/>
                  <a:t>For </a:t>
                </a:r>
                <a14:m>
                  <m:oMath xmlns:m="http://schemas.openxmlformats.org/officeDocument/2006/math"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sz="1400" dirty="0"/>
                  <a:t>, </a:t>
                </a:r>
                <a:r>
                  <a:rPr lang="fr-FR" sz="1400" dirty="0" err="1"/>
                  <a:t>such</a:t>
                </a:r>
                <a:r>
                  <a:rPr lang="fr-FR" sz="1400" dirty="0"/>
                  <a:t>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≈1+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fr-FR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BB4D5E8-54CE-C55D-1E28-A09174E5F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968" y="6074770"/>
                <a:ext cx="3511118" cy="317203"/>
              </a:xfrm>
              <a:prstGeom prst="rect">
                <a:avLst/>
              </a:prstGeom>
              <a:blipFill>
                <a:blip r:embed="rId4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e 18">
            <a:extLst>
              <a:ext uri="{FF2B5EF4-FFF2-40B4-BE49-F238E27FC236}">
                <a16:creationId xmlns:a16="http://schemas.microsoft.com/office/drawing/2014/main" id="{6E25D8B8-F8B3-BE33-7CDB-5BA3DAFD0DB8}"/>
              </a:ext>
            </a:extLst>
          </p:cNvPr>
          <p:cNvGrpSpPr/>
          <p:nvPr/>
        </p:nvGrpSpPr>
        <p:grpSpPr>
          <a:xfrm>
            <a:off x="1330698" y="3932182"/>
            <a:ext cx="4572249" cy="1701232"/>
            <a:chOff x="1313158" y="4090799"/>
            <a:chExt cx="4572249" cy="1701232"/>
          </a:xfrm>
        </p:grpSpPr>
        <p:pic>
          <p:nvPicPr>
            <p:cNvPr id="39" name="Picture 14">
              <a:extLst>
                <a:ext uri="{FF2B5EF4-FFF2-40B4-BE49-F238E27FC236}">
                  <a16:creationId xmlns:a16="http://schemas.microsoft.com/office/drawing/2014/main" id="{27FE4F35-71CB-7CF3-C5E1-814E9A6B0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3158" y="4215613"/>
              <a:ext cx="3779384" cy="1463253"/>
            </a:xfrm>
            <a:prstGeom prst="rect">
              <a:avLst/>
            </a:prstGeom>
          </p:spPr>
        </p:pic>
        <p:pic>
          <p:nvPicPr>
            <p:cNvPr id="40" name="Picture 15">
              <a:extLst>
                <a:ext uri="{FF2B5EF4-FFF2-40B4-BE49-F238E27FC236}">
                  <a16:creationId xmlns:a16="http://schemas.microsoft.com/office/drawing/2014/main" id="{974844D4-8809-B3CF-59A1-7BE2B4C04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r="50000"/>
            <a:stretch>
              <a:fillRect/>
            </a:stretch>
          </p:blipFill>
          <p:spPr>
            <a:xfrm>
              <a:off x="4192682" y="4090799"/>
              <a:ext cx="1692725" cy="1701232"/>
            </a:xfrm>
            <a:prstGeom prst="rect">
              <a:avLst/>
            </a:prstGeom>
          </p:spPr>
        </p:pic>
      </p:grpSp>
      <p:grpSp>
        <p:nvGrpSpPr>
          <p:cNvPr id="41" name="Groupe 19">
            <a:extLst>
              <a:ext uri="{FF2B5EF4-FFF2-40B4-BE49-F238E27FC236}">
                <a16:creationId xmlns:a16="http://schemas.microsoft.com/office/drawing/2014/main" id="{74255E06-1975-3DA0-852F-266B986EAD83}"/>
              </a:ext>
            </a:extLst>
          </p:cNvPr>
          <p:cNvGrpSpPr/>
          <p:nvPr/>
        </p:nvGrpSpPr>
        <p:grpSpPr>
          <a:xfrm>
            <a:off x="6289038" y="3952006"/>
            <a:ext cx="4572252" cy="1701232"/>
            <a:chOff x="6271498" y="4110623"/>
            <a:chExt cx="4572252" cy="1701232"/>
          </a:xfrm>
        </p:grpSpPr>
        <p:pic>
          <p:nvPicPr>
            <p:cNvPr id="44" name="Picture 13">
              <a:extLst>
                <a:ext uri="{FF2B5EF4-FFF2-40B4-BE49-F238E27FC236}">
                  <a16:creationId xmlns:a16="http://schemas.microsoft.com/office/drawing/2014/main" id="{28F5D8CE-B2B2-A8FF-3F17-15016ABDD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64366" y="4226059"/>
              <a:ext cx="3779384" cy="1463253"/>
            </a:xfrm>
            <a:prstGeom prst="rect">
              <a:avLst/>
            </a:prstGeom>
          </p:spPr>
        </p:pic>
        <p:pic>
          <p:nvPicPr>
            <p:cNvPr id="46" name="Picture 15">
              <a:extLst>
                <a:ext uri="{FF2B5EF4-FFF2-40B4-BE49-F238E27FC236}">
                  <a16:creationId xmlns:a16="http://schemas.microsoft.com/office/drawing/2014/main" id="{1F37E378-C114-CA35-88EE-BE37EA221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50000"/>
            <a:stretch>
              <a:fillRect/>
            </a:stretch>
          </p:blipFill>
          <p:spPr>
            <a:xfrm>
              <a:off x="6271498" y="4110623"/>
              <a:ext cx="1692725" cy="1701232"/>
            </a:xfrm>
            <a:prstGeom prst="rect">
              <a:avLst/>
            </a:prstGeom>
          </p:spPr>
        </p:pic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B803256-AD4A-0AAB-C52A-2D16C423CEF9}"/>
              </a:ext>
            </a:extLst>
          </p:cNvPr>
          <p:cNvCxnSpPr>
            <a:cxnSpLocks/>
          </p:cNvCxnSpPr>
          <p:nvPr/>
        </p:nvCxnSpPr>
        <p:spPr>
          <a:xfrm>
            <a:off x="5053404" y="4803790"/>
            <a:ext cx="120069" cy="6284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E8B09C-D27D-0568-6903-3E171D941B9B}"/>
              </a:ext>
            </a:extLst>
          </p:cNvPr>
          <p:cNvCxnSpPr>
            <a:cxnSpLocks/>
          </p:cNvCxnSpPr>
          <p:nvPr/>
        </p:nvCxnSpPr>
        <p:spPr>
          <a:xfrm flipH="1" flipV="1">
            <a:off x="7020025" y="4130610"/>
            <a:ext cx="121154" cy="6341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A06728-BBED-800E-782D-BDBC62F5774E}"/>
                  </a:ext>
                </a:extLst>
              </p:cNvPr>
              <p:cNvSpPr txBox="1"/>
              <p:nvPr/>
            </p:nvSpPr>
            <p:spPr>
              <a:xfrm>
                <a:off x="5804127" y="4580065"/>
                <a:ext cx="5191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effectLst>
                            <a:outerShdw blurRad="12700" dist="12700" dir="5400000" algn="ctr" rotWithShape="0">
                              <a:srgbClr val="000000"/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>
                  <a:effectLst>
                    <a:outerShdw blurRad="12700" dist="12700" dir="5400000" algn="ctr" rotWithShape="0">
                      <a:srgbClr val="000000"/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A06728-BBED-800E-782D-BDBC62F57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4127" y="4580065"/>
                <a:ext cx="51911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7707E13-EFF8-90E0-C5E4-06356CAE819D}"/>
                  </a:ext>
                </a:extLst>
              </p:cNvPr>
              <p:cNvSpPr txBox="1"/>
              <p:nvPr/>
            </p:nvSpPr>
            <p:spPr>
              <a:xfrm>
                <a:off x="5034354" y="5642404"/>
                <a:ext cx="54074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solidFill>
                            <a:schemeClr val="accent5"/>
                          </a:solidFill>
                          <a:effectLst>
                            <a:outerShdw blurRad="12700" dist="12700" dir="5400000" algn="ctr" rotWithShape="0">
                              <a:schemeClr val="tx1"/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1400" b="0" i="1" smtClean="0">
                          <a:solidFill>
                            <a:schemeClr val="accent5"/>
                          </a:solidFill>
                          <a:effectLst>
                            <a:outerShdw blurRad="12700" dist="12700" dir="5400000" algn="ctr" rotWithShape="0">
                              <a:schemeClr val="tx1"/>
                            </a:outerShdw>
                          </a:effectLst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7707E13-EFF8-90E0-C5E4-06356CAE8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4354" y="5642404"/>
                <a:ext cx="540746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02651D3-28D6-F507-5784-9455ABEB8C2F}"/>
                  </a:ext>
                </a:extLst>
              </p:cNvPr>
              <p:cNvSpPr txBox="1"/>
              <p:nvPr/>
            </p:nvSpPr>
            <p:spPr>
              <a:xfrm>
                <a:off x="8118912" y="5642405"/>
                <a:ext cx="54074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solidFill>
                            <a:schemeClr val="accent5"/>
                          </a:solidFill>
                          <a:effectLst>
                            <a:outerShdw blurRad="12700" dist="12700" dir="5400000" algn="ctr" rotWithShape="0">
                              <a:schemeClr val="tx1"/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1400" b="0" i="1" smtClean="0">
                          <a:solidFill>
                            <a:schemeClr val="accent5"/>
                          </a:solidFill>
                          <a:effectLst>
                            <a:outerShdw blurRad="12700" dist="12700" dir="5400000" algn="ctr" rotWithShape="0">
                              <a:schemeClr val="tx1"/>
                            </a:outerShdw>
                          </a:effectLst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02651D3-28D6-F507-5784-9455ABEB8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912" y="5642405"/>
                <a:ext cx="540746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e 4">
            <a:extLst>
              <a:ext uri="{FF2B5EF4-FFF2-40B4-BE49-F238E27FC236}">
                <a16:creationId xmlns:a16="http://schemas.microsoft.com/office/drawing/2014/main" id="{B033EC7E-CD01-BD83-47A2-1E7ED4990816}"/>
              </a:ext>
            </a:extLst>
          </p:cNvPr>
          <p:cNvGrpSpPr/>
          <p:nvPr/>
        </p:nvGrpSpPr>
        <p:grpSpPr>
          <a:xfrm>
            <a:off x="1044237" y="1823812"/>
            <a:ext cx="2269769" cy="1980189"/>
            <a:chOff x="5636148" y="3803073"/>
            <a:chExt cx="2721043" cy="2373889"/>
          </a:xfrm>
          <a:solidFill>
            <a:schemeClr val="tx2">
              <a:lumMod val="10000"/>
              <a:lumOff val="90000"/>
            </a:schemeClr>
          </a:solidFill>
        </p:grpSpPr>
        <p:sp>
          <p:nvSpPr>
            <p:cNvPr id="53" name="Rectangle : coins arrondis 6">
              <a:extLst>
                <a:ext uri="{FF2B5EF4-FFF2-40B4-BE49-F238E27FC236}">
                  <a16:creationId xmlns:a16="http://schemas.microsoft.com/office/drawing/2014/main" id="{EF6061B2-1656-B883-56E1-54461A3F2F12}"/>
                </a:ext>
              </a:extLst>
            </p:cNvPr>
            <p:cNvSpPr/>
            <p:nvPr/>
          </p:nvSpPr>
          <p:spPr>
            <a:xfrm>
              <a:off x="5636148" y="3803073"/>
              <a:ext cx="2721043" cy="2373889"/>
            </a:xfrm>
            <a:prstGeom prst="roundRect">
              <a:avLst>
                <a:gd name="adj" fmla="val 1341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>
                <a:solidFill>
                  <a:schemeClr val="tx1"/>
                </a:solidFill>
                <a:latin typeface="Ubuntu" panose="020B0504030602030204" pitchFamily="34" charset="0"/>
                <a:cs typeface="Cavolini" panose="03000502040302020204" pitchFamily="66" charset="0"/>
              </a:endParaRPr>
            </a:p>
          </p:txBody>
        </p:sp>
        <p:pic>
          <p:nvPicPr>
            <p:cNvPr id="54" name="Image 10">
              <a:extLst>
                <a:ext uri="{FF2B5EF4-FFF2-40B4-BE49-F238E27FC236}">
                  <a16:creationId xmlns:a16="http://schemas.microsoft.com/office/drawing/2014/main" id="{A5B97533-FAC5-F803-07F1-922BE2592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33494" y="3952860"/>
              <a:ext cx="2526349" cy="2160564"/>
            </a:xfrm>
            <a:prstGeom prst="rect">
              <a:avLst/>
            </a:prstGeom>
            <a:grpFill/>
          </p:spPr>
        </p:pic>
      </p:grpSp>
      <p:grpSp>
        <p:nvGrpSpPr>
          <p:cNvPr id="55" name="Groupe 5">
            <a:extLst>
              <a:ext uri="{FF2B5EF4-FFF2-40B4-BE49-F238E27FC236}">
                <a16:creationId xmlns:a16="http://schemas.microsoft.com/office/drawing/2014/main" id="{8B754A7B-A77C-6657-0DF8-6B6FF7F5FBE0}"/>
              </a:ext>
            </a:extLst>
          </p:cNvPr>
          <p:cNvGrpSpPr/>
          <p:nvPr/>
        </p:nvGrpSpPr>
        <p:grpSpPr>
          <a:xfrm>
            <a:off x="3826225" y="1823811"/>
            <a:ext cx="2269769" cy="1980189"/>
            <a:chOff x="8644909" y="3803072"/>
            <a:chExt cx="2721043" cy="2373889"/>
          </a:xfrm>
          <a:solidFill>
            <a:schemeClr val="tx2">
              <a:lumMod val="10000"/>
              <a:lumOff val="90000"/>
            </a:schemeClr>
          </a:solidFill>
        </p:grpSpPr>
        <p:sp>
          <p:nvSpPr>
            <p:cNvPr id="56" name="Rectangle : coins arrondis 7">
              <a:extLst>
                <a:ext uri="{FF2B5EF4-FFF2-40B4-BE49-F238E27FC236}">
                  <a16:creationId xmlns:a16="http://schemas.microsoft.com/office/drawing/2014/main" id="{6BC896EB-D4CF-F2A7-FE82-154DACA8CA58}"/>
                </a:ext>
              </a:extLst>
            </p:cNvPr>
            <p:cNvSpPr/>
            <p:nvPr/>
          </p:nvSpPr>
          <p:spPr>
            <a:xfrm>
              <a:off x="8644909" y="3803072"/>
              <a:ext cx="2721043" cy="2373889"/>
            </a:xfrm>
            <a:prstGeom prst="roundRect">
              <a:avLst>
                <a:gd name="adj" fmla="val 13419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>
                <a:solidFill>
                  <a:schemeClr val="tx1"/>
                </a:solidFill>
                <a:latin typeface="Ubuntu" panose="020B0504030602030204" pitchFamily="34" charset="0"/>
                <a:cs typeface="Cavolini" panose="03000502040302020204" pitchFamily="66" charset="0"/>
              </a:endParaRPr>
            </a:p>
          </p:txBody>
        </p:sp>
        <p:pic>
          <p:nvPicPr>
            <p:cNvPr id="57" name="Image 18">
              <a:extLst>
                <a:ext uri="{FF2B5EF4-FFF2-40B4-BE49-F238E27FC236}">
                  <a16:creationId xmlns:a16="http://schemas.microsoft.com/office/drawing/2014/main" id="{334A03D6-DCE3-EC4A-3B7D-9DC00E98F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767609" y="3952860"/>
              <a:ext cx="2475642" cy="2119391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228754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50" grpId="0"/>
      <p:bldP spid="5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 : coins arrondis 10">
                <a:extLst>
                  <a:ext uri="{FF2B5EF4-FFF2-40B4-BE49-F238E27FC236}">
                    <a16:creationId xmlns:a16="http://schemas.microsoft.com/office/drawing/2014/main" id="{F9FE242C-91E5-6460-50BA-2ACBE409FEEB}"/>
                  </a:ext>
                </a:extLst>
              </p:cNvPr>
              <p:cNvSpPr/>
              <p:nvPr/>
            </p:nvSpPr>
            <p:spPr>
              <a:xfrm>
                <a:off x="838200" y="2934028"/>
                <a:ext cx="6619845" cy="1637410"/>
              </a:xfrm>
              <a:prstGeom prst="roundRect">
                <a:avLst>
                  <a:gd name="adj" fmla="val 15818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fr-FR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🔎 How </a:t>
                </a:r>
                <a:r>
                  <a:rPr lang="fr-FR" dirty="0" err="1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does</a:t>
                </a:r>
                <a:r>
                  <a:rPr lang="fr-FR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 </a:t>
                </a:r>
                <a:r>
                  <a:rPr lang="fr-FR" dirty="0" err="1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it</a:t>
                </a:r>
                <a:r>
                  <a:rPr lang="fr-FR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 </a:t>
                </a:r>
                <a:r>
                  <a:rPr lang="fr-FR" dirty="0" err="1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work</a:t>
                </a:r>
                <a:r>
                  <a:rPr lang="fr-FR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?</a:t>
                </a:r>
              </a:p>
              <a:p>
                <a:endParaRPr lang="fr-FR" sz="1200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endParaRPr>
              </a:p>
              <a:p>
                <a:r>
                  <a:rPr lang="en-US" sz="120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A single-mode light entering a multimode region will excite several transverse modes that will interfere. These interferences will produce an image of the input at specific positions: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𝐿</m:t>
                        </m:r>
                      </m:e>
                      <m:sub>
                        <m:r>
                          <a:rPr lang="fr-FR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𝐿</m:t>
                        </m:r>
                      </m:e>
                      <m:sub>
                        <m:r>
                          <a:rPr lang="fr-FR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𝜋</m:t>
                        </m:r>
                      </m:sub>
                    </m:sSub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volini" panose="03000502040302020204" pitchFamily="66" charset="0"/>
                      </a:rPr>
                      <m:t>/2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𝐿</m:t>
                        </m:r>
                      </m:e>
                      <m:sub>
                        <m:r>
                          <a:rPr lang="fr-FR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𝜋</m:t>
                        </m:r>
                      </m:sub>
                    </m:sSub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volini" panose="03000502040302020204" pitchFamily="66" charset="0"/>
                      </a:rPr>
                      <m:t>/3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, ...</a:t>
                </a:r>
                <a:endParaRPr lang="fr-FR" sz="1200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fr-F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fr-FR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fr-FR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fr-FR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𝑒𝑓𝑓</m:t>
                              </m:r>
                            </m:sub>
                          </m:sSub>
                          <m:sSup>
                            <m:sSupPr>
                              <m:ctrlPr>
                                <a:rPr lang="fr-FR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fr-F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endParaRPr>
              </a:p>
            </p:txBody>
          </p:sp>
        </mc:Choice>
        <mc:Fallback xmlns="">
          <p:sp>
            <p:nvSpPr>
              <p:cNvPr id="9" name="Rectangle : coins arrondis 10">
                <a:extLst>
                  <a:ext uri="{FF2B5EF4-FFF2-40B4-BE49-F238E27FC236}">
                    <a16:creationId xmlns:a16="http://schemas.microsoft.com/office/drawing/2014/main" id="{F9FE242C-91E5-6460-50BA-2ACBE409FE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34028"/>
                <a:ext cx="6619845" cy="1637410"/>
              </a:xfrm>
              <a:prstGeom prst="roundRect">
                <a:avLst>
                  <a:gd name="adj" fmla="val 15818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>
            <a:extLst>
              <a:ext uri="{FF2B5EF4-FFF2-40B4-BE49-F238E27FC236}">
                <a16:creationId xmlns:a16="http://schemas.microsoft.com/office/drawing/2014/main" id="{4EDF2474-098D-2D69-640C-CB7F14C41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815"/>
            <a:ext cx="10515600" cy="1325563"/>
          </a:xfrm>
        </p:spPr>
        <p:txBody>
          <a:bodyPr/>
          <a:lstStyle/>
          <a:p>
            <a:r>
              <a:rPr lang="fr-FR" sz="2400" dirty="0"/>
              <a:t>Backup slide</a:t>
            </a:r>
            <a:br>
              <a:rPr lang="fr-FR" dirty="0"/>
            </a:br>
            <a:r>
              <a:rPr lang="fr-FR" dirty="0"/>
              <a:t>MMI: Multi Mode </a:t>
            </a:r>
            <a:r>
              <a:rPr lang="fr-FR" dirty="0" err="1"/>
              <a:t>Interferometer</a:t>
            </a:r>
            <a:endParaRPr lang="fr-FR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FB5F2CF9-2025-A171-56F4-78C123B4D4F1}"/>
              </a:ext>
            </a:extLst>
          </p:cNvPr>
          <p:cNvSpPr/>
          <p:nvPr/>
        </p:nvSpPr>
        <p:spPr>
          <a:xfrm>
            <a:off x="7610444" y="1629104"/>
            <a:ext cx="3674206" cy="4863770"/>
          </a:xfrm>
          <a:prstGeom prst="roundRect">
            <a:avLst>
              <a:gd name="adj" fmla="val 8853"/>
            </a:avLst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Wave propagation simulation in a MMI cavity</a:t>
            </a:r>
            <a:br>
              <a:rPr lang="en-US" sz="1000" dirty="0">
                <a:solidFill>
                  <a:schemeClr val="tx1"/>
                </a:solidFill>
                <a:latin typeface="Ubuntu" panose="020B0504030602030204" pitchFamily="34" charset="0"/>
                <a:cs typeface="Cavolini" panose="03000502040302020204" pitchFamily="66" charset="0"/>
              </a:rPr>
            </a:br>
            <a:r>
              <a:rPr lang="fr-FR" sz="1000" dirty="0">
                <a:solidFill>
                  <a:schemeClr val="tx1"/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📚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Cvetojevic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 et al. (2022)</a:t>
            </a:r>
          </a:p>
        </p:txBody>
      </p:sp>
      <p:pic>
        <p:nvPicPr>
          <p:cNvPr id="6" name="Espace réservé du contenu 5" descr="Cvetojevic, N. et al., 2022. 3-beam self-calibrated Kernel nulling photonic interferometer. arXiv e-prints. https://doi.org/10.48550/arXiv.2206.04977">
            <a:extLst>
              <a:ext uri="{FF2B5EF4-FFF2-40B4-BE49-F238E27FC236}">
                <a16:creationId xmlns:a16="http://schemas.microsoft.com/office/drawing/2014/main" id="{51D4845E-88A6-B6F3-DC1F-E573600BD05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2790" t="3112" r="3675" b="3071"/>
          <a:stretch/>
        </p:blipFill>
        <p:spPr>
          <a:xfrm>
            <a:off x="7797243" y="1843743"/>
            <a:ext cx="3300608" cy="3995872"/>
          </a:xfrm>
          <a:prstGeom prst="roundRect">
            <a:avLst>
              <a:gd name="adj" fmla="val 490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Rectangle : coins arrondis 10">
            <a:extLst>
              <a:ext uri="{FF2B5EF4-FFF2-40B4-BE49-F238E27FC236}">
                <a16:creationId xmlns:a16="http://schemas.microsoft.com/office/drawing/2014/main" id="{BD45A79F-5E88-ADFB-D18E-8DC38077B68B}"/>
              </a:ext>
            </a:extLst>
          </p:cNvPr>
          <p:cNvSpPr/>
          <p:nvPr/>
        </p:nvSpPr>
        <p:spPr>
          <a:xfrm>
            <a:off x="838200" y="1629104"/>
            <a:ext cx="4053840" cy="517524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Self-</a:t>
            </a:r>
            <a:r>
              <a:rPr lang="fr-FR" dirty="0" err="1">
                <a:solidFill>
                  <a:schemeClr val="tx1"/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imaging</a:t>
            </a:r>
            <a:r>
              <a:rPr lang="fr-FR" dirty="0">
                <a:solidFill>
                  <a:schemeClr val="tx1"/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 multi mode </a:t>
            </a:r>
            <a:r>
              <a:rPr lang="fr-FR" dirty="0" err="1">
                <a:solidFill>
                  <a:schemeClr val="tx1"/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waveguide</a:t>
            </a:r>
            <a:endParaRPr lang="en-US" dirty="0">
              <a:solidFill>
                <a:schemeClr val="tx1"/>
              </a:solidFill>
              <a:latin typeface="Ubuntu" panose="020B0504030602030204" pitchFamily="34" charset="0"/>
              <a:cs typeface="Cavolini" panose="0300050204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 : coins arrondis 10">
                <a:extLst>
                  <a:ext uri="{FF2B5EF4-FFF2-40B4-BE49-F238E27FC236}">
                    <a16:creationId xmlns:a16="http://schemas.microsoft.com/office/drawing/2014/main" id="{448BFE3B-C72D-9ED4-8D18-A0B8097109DC}"/>
                  </a:ext>
                </a:extLst>
              </p:cNvPr>
              <p:cNvSpPr/>
              <p:nvPr/>
            </p:nvSpPr>
            <p:spPr>
              <a:xfrm>
                <a:off x="852070" y="2281566"/>
                <a:ext cx="3889248" cy="517524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r-FR" dirty="0" err="1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Operation</a:t>
                </a:r>
                <a:r>
                  <a:rPr lang="fr-FR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 </a:t>
                </a:r>
                <a:r>
                  <a:rPr lang="fr-FR" dirty="0" err="1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defined</a:t>
                </a:r>
                <a:r>
                  <a:rPr lang="fr-FR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 by the </a:t>
                </a:r>
                <a:r>
                  <a:rPr lang="fr-FR" dirty="0" err="1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length</a:t>
                </a:r>
                <a:r>
                  <a:rPr lang="fr-FR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volini" panose="03000502040302020204" pitchFamily="66" charset="0"/>
                      </a:rPr>
                      <m:t>𝐿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endParaRPr>
              </a:p>
            </p:txBody>
          </p:sp>
        </mc:Choice>
        <mc:Fallback xmlns="">
          <p:sp>
            <p:nvSpPr>
              <p:cNvPr id="7" name="Rectangle : coins arrondis 10">
                <a:extLst>
                  <a:ext uri="{FF2B5EF4-FFF2-40B4-BE49-F238E27FC236}">
                    <a16:creationId xmlns:a16="http://schemas.microsoft.com/office/drawing/2014/main" id="{448BFE3B-C72D-9ED4-8D18-A0B809710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070" y="2281566"/>
                <a:ext cx="3889248" cy="517524"/>
              </a:xfrm>
              <a:prstGeom prst="roundRect">
                <a:avLst>
                  <a:gd name="adj" fmla="val 50000"/>
                </a:avLst>
              </a:prstGeom>
              <a:blipFill>
                <a:blip r:embed="rId4"/>
                <a:stretch>
                  <a:fillRect b="-47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561EDDFC-9392-F9CD-87B4-51B29C976D19}"/>
              </a:ext>
            </a:extLst>
          </p:cNvPr>
          <p:cNvGrpSpPr/>
          <p:nvPr/>
        </p:nvGrpSpPr>
        <p:grpSpPr>
          <a:xfrm>
            <a:off x="838200" y="4693509"/>
            <a:ext cx="6619844" cy="1777345"/>
            <a:chOff x="838200" y="2934028"/>
            <a:chExt cx="6619844" cy="1777345"/>
          </a:xfrm>
        </p:grpSpPr>
        <p:sp>
          <p:nvSpPr>
            <p:cNvPr id="8" name="Rectangle : coins arrondis 10">
              <a:extLst>
                <a:ext uri="{FF2B5EF4-FFF2-40B4-BE49-F238E27FC236}">
                  <a16:creationId xmlns:a16="http://schemas.microsoft.com/office/drawing/2014/main" id="{7472A508-F80A-4A53-921F-F205293C6493}"/>
                </a:ext>
              </a:extLst>
            </p:cNvPr>
            <p:cNvSpPr/>
            <p:nvPr/>
          </p:nvSpPr>
          <p:spPr>
            <a:xfrm>
              <a:off x="838200" y="2934028"/>
              <a:ext cx="6619844" cy="1777345"/>
            </a:xfrm>
            <a:prstGeom prst="roundRect">
              <a:avLst>
                <a:gd name="adj" fmla="val 176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FR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🤔 </a:t>
              </a:r>
              <a:r>
                <a:rPr lang="fr-FR" dirty="0" err="1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What</a:t>
              </a:r>
              <a:r>
                <a:rPr lang="fr-FR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 </a:t>
              </a:r>
              <a:r>
                <a:rPr lang="fr-FR" dirty="0" err="1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is</a:t>
              </a:r>
              <a:r>
                <a:rPr lang="fr-FR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 a mode?</a:t>
              </a:r>
            </a:p>
            <a:p>
              <a:endParaRPr lang="fr-FR" sz="1200" dirty="0">
                <a:solidFill>
                  <a:schemeClr val="tx1"/>
                </a:solidFill>
                <a:latin typeface="Ubuntu" panose="020B0504030602030204" pitchFamily="34" charset="0"/>
                <a:cs typeface="Cavolini" panose="03000502040302020204" pitchFamily="66" charset="0"/>
              </a:endParaRPr>
            </a:p>
            <a:p>
              <a:r>
                <a:rPr lang="en-US" sz="1200" b="0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In a waveguide</a:t>
              </a:r>
              <a:r>
                <a:rPr lang="en-US" sz="1200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 (fiber optics), the light</a:t>
              </a:r>
              <a:br>
                <a:rPr lang="en-US" sz="1200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</a:br>
              <a:r>
                <a:rPr lang="en-US" sz="1200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d</a:t>
              </a:r>
              <a:r>
                <a:rPr lang="en-US" sz="1200" b="0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oesn’t propagate freely, it is constrained</a:t>
              </a:r>
              <a:br>
                <a:rPr lang="en-US" sz="1200" b="0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</a:br>
              <a:r>
                <a:rPr lang="en-US" sz="1200" b="0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b</a:t>
              </a:r>
              <a:r>
                <a:rPr lang="en-US" sz="1200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etween the borders. Like a guitar string</a:t>
              </a:r>
              <a:br>
                <a:rPr lang="en-US" sz="1200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</a:br>
              <a:r>
                <a:rPr lang="en-US" sz="1200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that vibrates when pinched on both sides,</a:t>
              </a:r>
              <a:br>
                <a:rPr lang="en-US" sz="1200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</a:br>
              <a:r>
                <a:rPr lang="en-US" sz="1200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the light wave can only take specific shapes</a:t>
              </a:r>
              <a:br>
                <a:rPr lang="en-US" sz="1200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</a:br>
              <a:r>
                <a:rPr lang="en-US" sz="1200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that respect theses constraints. </a:t>
              </a:r>
              <a:endParaRPr lang="en-US" sz="1200" b="0" dirty="0">
                <a:solidFill>
                  <a:schemeClr val="tx1"/>
                </a:solidFill>
                <a:latin typeface="Ubuntu" panose="020B0504030602030204" pitchFamily="34" charset="0"/>
                <a:cs typeface="Cavolini" panose="03000502040302020204" pitchFamily="66" charset="0"/>
              </a:endParaRPr>
            </a:p>
          </p:txBody>
        </p:sp>
        <p:sp>
          <p:nvSpPr>
            <p:cNvPr id="10" name="AutoShape 2" descr="What is Fiber Optic?">
              <a:extLst>
                <a:ext uri="{FF2B5EF4-FFF2-40B4-BE49-F238E27FC236}">
                  <a16:creationId xmlns:a16="http://schemas.microsoft.com/office/drawing/2014/main" id="{1C41248C-AE24-A00D-B040-08246B789AF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AutoShape 4" descr="What is Fiber Optic?">
              <a:extLst>
                <a:ext uri="{FF2B5EF4-FFF2-40B4-BE49-F238E27FC236}">
                  <a16:creationId xmlns:a16="http://schemas.microsoft.com/office/drawing/2014/main" id="{E0A0FDEE-AB49-364E-F87A-499040E763C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096000" y="34290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9423FAF-F3AB-1399-393D-AD7BEC395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48122" y="3572499"/>
              <a:ext cx="3231086" cy="70294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A3DB32-41BD-5ABB-192C-96BFA699360F}"/>
                </a:ext>
              </a:extLst>
            </p:cNvPr>
            <p:cNvSpPr txBox="1"/>
            <p:nvPr/>
          </p:nvSpPr>
          <p:spPr>
            <a:xfrm>
              <a:off x="4221274" y="4281036"/>
              <a:ext cx="135315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1200" dirty="0"/>
                <a:t>Monomode </a:t>
              </a:r>
              <a:r>
                <a:rPr lang="fr-FR" sz="1200" dirty="0" err="1"/>
                <a:t>fiber</a:t>
              </a:r>
              <a:endParaRPr lang="en-US" sz="1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24E1108-594C-3EEB-08B2-13B83AC41F48}"/>
                </a:ext>
              </a:extLst>
            </p:cNvPr>
            <p:cNvSpPr txBox="1"/>
            <p:nvPr/>
          </p:nvSpPr>
          <p:spPr>
            <a:xfrm>
              <a:off x="5955134" y="4275445"/>
              <a:ext cx="135315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1200" dirty="0"/>
                <a:t>Multimode </a:t>
              </a:r>
              <a:r>
                <a:rPr lang="fr-FR" sz="1200" dirty="0" err="1"/>
                <a:t>fiber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788080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D63CBA-0546-AE36-247A-162E00D96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dirty="0"/>
              <a:t>Backup slide</a:t>
            </a:r>
            <a:br>
              <a:rPr lang="fr-FR" dirty="0"/>
            </a:br>
            <a:r>
              <a:rPr lang="fr-FR" dirty="0" err="1"/>
              <a:t>Thermo-optic</a:t>
            </a:r>
            <a:r>
              <a:rPr lang="fr-FR" dirty="0"/>
              <a:t> phase </a:t>
            </a:r>
            <a:r>
              <a:rPr lang="fr-FR" dirty="0" err="1"/>
              <a:t>shifters</a:t>
            </a:r>
            <a:endParaRPr lang="fr-FR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493A88D-88F4-700A-8E64-C5A30D8B2FDF}"/>
              </a:ext>
            </a:extLst>
          </p:cNvPr>
          <p:cNvSpPr/>
          <p:nvPr/>
        </p:nvSpPr>
        <p:spPr>
          <a:xfrm>
            <a:off x="838199" y="4848722"/>
            <a:ext cx="2507975" cy="475570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Response time ~ 1 </a:t>
            </a:r>
            <a:r>
              <a:rPr lang="en-US" dirty="0" err="1">
                <a:solidFill>
                  <a:schemeClr val="tx1"/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μs</a:t>
            </a:r>
            <a:endParaRPr lang="en-US" dirty="0">
              <a:solidFill>
                <a:schemeClr val="tx1"/>
              </a:solidFill>
              <a:latin typeface="Ubuntu" panose="020B0504030602030204" pitchFamily="34" charset="0"/>
              <a:cs typeface="Cavolini" panose="03000502040302020204" pitchFamily="66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672B9685-D8EB-C69D-734B-9E6CC3D25D02}"/>
              </a:ext>
            </a:extLst>
          </p:cNvPr>
          <p:cNvSpPr/>
          <p:nvPr/>
        </p:nvSpPr>
        <p:spPr>
          <a:xfrm>
            <a:off x="838200" y="5512114"/>
            <a:ext cx="2076450" cy="475570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Phase range &gt; 2λ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F5FF9862-311F-63B3-ABED-B8220840266E}"/>
              </a:ext>
            </a:extLst>
          </p:cNvPr>
          <p:cNvGrpSpPr/>
          <p:nvPr/>
        </p:nvGrpSpPr>
        <p:grpSpPr>
          <a:xfrm>
            <a:off x="838200" y="1690688"/>
            <a:ext cx="3952623" cy="2970212"/>
            <a:chOff x="838200" y="1690688"/>
            <a:chExt cx="3952623" cy="2970212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C557868C-044A-EB92-3A45-33FDABC0AD3D}"/>
                </a:ext>
              </a:extLst>
            </p:cNvPr>
            <p:cNvSpPr/>
            <p:nvPr/>
          </p:nvSpPr>
          <p:spPr>
            <a:xfrm>
              <a:off x="838200" y="1690688"/>
              <a:ext cx="3952623" cy="2970212"/>
            </a:xfrm>
            <a:prstGeom prst="roundRect">
              <a:avLst>
                <a:gd name="adj" fmla="val 10031"/>
              </a:avLst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b="1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Recipe:</a:t>
              </a:r>
            </a:p>
            <a:p>
              <a:r>
                <a:rPr lang="en-US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    Electric resistance</a:t>
              </a:r>
            </a:p>
            <a:p>
              <a:r>
                <a:rPr lang="en-US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      ⤷ Heat</a:t>
              </a:r>
            </a:p>
            <a:p>
              <a:r>
                <a:rPr lang="en-US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          ⤷ Optical index modification</a:t>
              </a:r>
            </a:p>
            <a:p>
              <a:r>
                <a:rPr lang="en-US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               ⤷ Phase delay</a:t>
              </a:r>
            </a:p>
          </p:txBody>
        </p:sp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AED82B26-54E8-AA83-5C98-5E3C22143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3765" y="1847243"/>
              <a:ext cx="3181491" cy="126031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 : coins arrondis 9">
                <a:extLst>
                  <a:ext uri="{FF2B5EF4-FFF2-40B4-BE49-F238E27FC236}">
                    <a16:creationId xmlns:a16="http://schemas.microsoft.com/office/drawing/2014/main" id="{11D9BBBE-3579-0D66-829D-89213BE5AFBE}"/>
                  </a:ext>
                </a:extLst>
              </p:cNvPr>
              <p:cNvSpPr/>
              <p:nvPr/>
            </p:nvSpPr>
            <p:spPr>
              <a:xfrm>
                <a:off x="5176389" y="1690689"/>
                <a:ext cx="6177412" cy="4679074"/>
              </a:xfrm>
              <a:prstGeom prst="roundRect">
                <a:avLst>
                  <a:gd name="adj" fmla="val 7147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fr-FR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🔎 </a:t>
                </a:r>
                <a:r>
                  <a:rPr lang="fr-FR" dirty="0" err="1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What’s</a:t>
                </a:r>
                <a:r>
                  <a:rPr lang="fr-FR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 the </a:t>
                </a:r>
                <a:r>
                  <a:rPr lang="fr-FR" dirty="0" err="1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physics</a:t>
                </a:r>
                <a:r>
                  <a:rPr lang="fr-FR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 </a:t>
                </a:r>
                <a:r>
                  <a:rPr lang="fr-FR" dirty="0" err="1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behind</a:t>
                </a:r>
                <a:r>
                  <a:rPr lang="fr-FR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?</a:t>
                </a:r>
              </a:p>
              <a:p>
                <a:endParaRPr lang="fr-FR" sz="1200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endParaRPr>
              </a:p>
              <a:p>
                <a:r>
                  <a:rPr lang="fr-FR" sz="120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In a </a:t>
                </a:r>
                <a:r>
                  <a:rPr lang="fr-FR" sz="1200" dirty="0" err="1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material</a:t>
                </a:r>
                <a:r>
                  <a:rPr lang="fr-FR" sz="120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, the light speed </a:t>
                </a:r>
                <a:r>
                  <a:rPr lang="fr-FR" sz="1200" dirty="0" err="1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is</a:t>
                </a:r>
                <a:r>
                  <a:rPr lang="fr-FR" sz="120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 </a:t>
                </a:r>
                <a:r>
                  <a:rPr lang="fr-FR" sz="1200" dirty="0" err="1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defined</a:t>
                </a:r>
                <a:r>
                  <a:rPr lang="fr-FR" sz="120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 </a:t>
                </a:r>
                <a:r>
                  <a:rPr lang="fr-FR" sz="1200" dirty="0" err="1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such</a:t>
                </a:r>
                <a:r>
                  <a:rPr lang="fr-FR" sz="120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 as</a:t>
                </a:r>
              </a:p>
              <a:p>
                <a:endParaRPr lang="fr-FR" sz="1200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volini" panose="03000502040302020204" pitchFamily="66" charset="0"/>
                        </a:rPr>
                        <m:t>𝑣</m:t>
                      </m:r>
                      <m:r>
                        <a:rPr lang="fr-FR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volini" panose="03000502040302020204" pitchFamily="66" charset="0"/>
                        </a:rPr>
                        <m:t>=</m:t>
                      </m:r>
                      <m:f>
                        <m:fPr>
                          <m:ctrlPr>
                            <a:rPr lang="fr-F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volini" panose="03000502040302020204" pitchFamily="66" charset="0"/>
                            </a:rPr>
                          </m:ctrlPr>
                        </m:fPr>
                        <m:num>
                          <m:r>
                            <a:rPr lang="fr-F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volini" panose="03000502040302020204" pitchFamily="66" charset="0"/>
                            </a:rPr>
                            <m:t>𝑐</m:t>
                          </m:r>
                        </m:num>
                        <m:den>
                          <m:r>
                            <a:rPr lang="fr-F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volini" panose="03000502040302020204" pitchFamily="66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endParaRPr>
              </a:p>
              <a:p>
                <a:endParaRPr lang="en-US" sz="1200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endParaRPr>
              </a:p>
              <a:p>
                <a:r>
                  <a:rPr lang="en-US" sz="120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The refractive index </a:t>
                </a:r>
                <a14:m>
                  <m:oMath xmlns:m="http://schemas.openxmlformats.org/officeDocument/2006/math">
                    <m:r>
                      <a:rPr lang="fr-F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volini" panose="03000502040302020204" pitchFamily="66" charset="0"/>
                      </a:rPr>
                      <m:t>𝑛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 is related to the material’s polarizability and its electronic band structure. When the temperature increases: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Thermal vibrations (phonons) increase → atomic bonds become more flexible → the electronic response to an electromagnetic field is modified.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This affects the dielectric permittivity </a:t>
                </a:r>
                <a14:m>
                  <m:oMath xmlns:m="http://schemas.openxmlformats.org/officeDocument/2006/math">
                    <m:r>
                      <a:rPr lang="fr-F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volini" panose="03000502040302020204" pitchFamily="66" charset="0"/>
                      </a:rPr>
                      <m:t>𝜖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, hence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r-F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</m:ctrlPr>
                      </m:radPr>
                      <m:deg/>
                      <m:e>
                        <m:r>
                          <a:rPr lang="fr-F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𝜖𝜇</m:t>
                        </m:r>
                      </m:e>
                    </m:rad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​  (with </a:t>
                </a:r>
                <a14:m>
                  <m:oMath xmlns:m="http://schemas.openxmlformats.org/officeDocument/2006/math">
                    <m:r>
                      <a:rPr lang="fr-F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volini" panose="03000502040302020204" pitchFamily="66" charset="0"/>
                      </a:rPr>
                      <m:t>𝜇</m:t>
                    </m:r>
                    <m:r>
                      <a:rPr lang="fr-F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volini" panose="03000502040302020204" pitchFamily="66" charset="0"/>
                      </a:rPr>
                      <m:t>≈1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 for non-magnetic optical materials).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The broadening of electronic transitions or absorption bands can also modify </a:t>
                </a:r>
                <a14:m>
                  <m:oMath xmlns:m="http://schemas.openxmlformats.org/officeDocument/2006/math">
                    <m:r>
                      <a:rPr lang="fr-F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volini" panose="03000502040302020204" pitchFamily="66" charset="0"/>
                      </a:rPr>
                      <m:t>𝑛</m:t>
                    </m:r>
                    <m:d>
                      <m:dPr>
                        <m:ctrlPr>
                          <a:rPr lang="fr-F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</m:ctrlPr>
                      </m:dPr>
                      <m:e>
                        <m:r>
                          <a:rPr lang="fr-F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, according to </a:t>
                </a:r>
                <a:r>
                  <a:rPr lang="en-US" sz="1200" dirty="0" err="1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Sellmeier</a:t>
                </a:r>
                <a:r>
                  <a:rPr lang="en-US" sz="120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 dispersion.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200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endParaRPr>
              </a:p>
              <a:p>
                <a:r>
                  <a:rPr lang="en-US" sz="120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There is no universal exact expression of </a:t>
                </a:r>
                <a14:m>
                  <m:oMath xmlns:m="http://schemas.openxmlformats.org/officeDocument/2006/math">
                    <m:r>
                      <a:rPr lang="fr-F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volini" panose="03000502040302020204" pitchFamily="66" charset="0"/>
                      </a:rPr>
                      <m:t>𝑛</m:t>
                    </m:r>
                    <m:d>
                      <m:dPr>
                        <m:ctrlPr>
                          <a:rPr lang="fr-F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</m:ctrlPr>
                      </m:dPr>
                      <m:e>
                        <m:r>
                          <a:rPr lang="fr-F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𝜆</m:t>
                        </m:r>
                        <m:r>
                          <a:rPr lang="fr-F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,</m:t>
                        </m:r>
                        <m:r>
                          <a:rPr lang="fr-F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. However, we empirically use the following linear approximation which is valid for small temperature variation:</a:t>
                </a:r>
              </a:p>
              <a:p>
                <a:endParaRPr lang="en-US" sz="1200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volini" panose="03000502040302020204" pitchFamily="66" charset="0"/>
                        </a:rPr>
                        <m:t>𝑛</m:t>
                      </m:r>
                      <m:d>
                        <m:dPr>
                          <m:ctrlPr>
                            <a:rPr lang="fr-F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volini" panose="03000502040302020204" pitchFamily="66" charset="0"/>
                            </a:rPr>
                          </m:ctrlPr>
                        </m:dPr>
                        <m:e>
                          <m:r>
                            <a:rPr lang="fr-F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volini" panose="03000502040302020204" pitchFamily="66" charset="0"/>
                            </a:rPr>
                            <m:t>𝜆</m:t>
                          </m:r>
                          <m:r>
                            <a:rPr lang="fr-F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volini" panose="03000502040302020204" pitchFamily="66" charset="0"/>
                            </a:rPr>
                            <m:t>,</m:t>
                          </m:r>
                          <m:r>
                            <a:rPr lang="fr-F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volini" panose="03000502040302020204" pitchFamily="66" charset="0"/>
                            </a:rPr>
                            <m:t>𝑇</m:t>
                          </m:r>
                        </m:e>
                      </m:d>
                      <m:r>
                        <a:rPr lang="fr-F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volini" panose="03000502040302020204" pitchFamily="66" charset="0"/>
                        </a:rPr>
                        <m:t>=</m:t>
                      </m:r>
                      <m:sSub>
                        <m:sSubPr>
                          <m:ctrlPr>
                            <a:rPr lang="fr-F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volini" panose="03000502040302020204" pitchFamily="66" charset="0"/>
                            </a:rPr>
                          </m:ctrlPr>
                        </m:sSubPr>
                        <m:e>
                          <m:r>
                            <a:rPr lang="fr-F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volini" panose="03000502040302020204" pitchFamily="66" charset="0"/>
                            </a:rPr>
                            <m:t>𝑛</m:t>
                          </m:r>
                        </m:e>
                        <m:sub>
                          <m:r>
                            <a:rPr lang="fr-F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volini" panose="03000502040302020204" pitchFamily="66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fr-F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volini" panose="03000502040302020204" pitchFamily="66" charset="0"/>
                            </a:rPr>
                          </m:ctrlPr>
                        </m:dPr>
                        <m:e>
                          <m:r>
                            <a:rPr lang="fr-F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volini" panose="03000502040302020204" pitchFamily="66" charset="0"/>
                            </a:rPr>
                            <m:t>𝜆</m:t>
                          </m:r>
                        </m:e>
                      </m:d>
                      <m:r>
                        <a:rPr lang="fr-F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volini" panose="03000502040302020204" pitchFamily="66" charset="0"/>
                        </a:rPr>
                        <m:t>+</m:t>
                      </m:r>
                      <m:f>
                        <m:fPr>
                          <m:ctrlPr>
                            <a:rPr lang="fr-F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volini" panose="03000502040302020204" pitchFamily="66" charset="0"/>
                            </a:rPr>
                          </m:ctrlPr>
                        </m:fPr>
                        <m:num>
                          <m:r>
                            <a:rPr lang="fr-F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volini" panose="03000502040302020204" pitchFamily="66" charset="0"/>
                            </a:rPr>
                            <m:t>𝑑𝑛</m:t>
                          </m:r>
                          <m:d>
                            <m:dPr>
                              <m:ctrlPr>
                                <a:rPr lang="fr-FR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volini" panose="03000502040302020204" pitchFamily="66" charset="0"/>
                                </a:rPr>
                              </m:ctrlPr>
                            </m:dPr>
                            <m:e>
                              <m:r>
                                <a:rPr lang="fr-FR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volini" panose="03000502040302020204" pitchFamily="66" charset="0"/>
                                </a:rPr>
                                <m:t>𝜆</m:t>
                              </m:r>
                            </m:e>
                          </m:d>
                        </m:num>
                        <m:den>
                          <m:r>
                            <a:rPr lang="fr-F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volini" panose="03000502040302020204" pitchFamily="66" charset="0"/>
                            </a:rPr>
                            <m:t>𝑑𝑇</m:t>
                          </m:r>
                        </m:den>
                      </m:f>
                      <m:d>
                        <m:dPr>
                          <m:ctrlPr>
                            <a:rPr lang="fr-F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volini" panose="03000502040302020204" pitchFamily="66" charset="0"/>
                            </a:rPr>
                          </m:ctrlPr>
                        </m:dPr>
                        <m:e>
                          <m:r>
                            <a:rPr lang="fr-F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volini" panose="03000502040302020204" pitchFamily="66" charset="0"/>
                            </a:rPr>
                            <m:t>𝑇</m:t>
                          </m:r>
                          <m:r>
                            <a:rPr lang="fr-F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volini" panose="03000502040302020204" pitchFamily="66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volini" panose="03000502040302020204" pitchFamily="66" charset="0"/>
                                </a:rPr>
                              </m:ctrlPr>
                            </m:sSubPr>
                            <m:e>
                              <m:r>
                                <a:rPr lang="fr-F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volini" panose="03000502040302020204" pitchFamily="66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volini" panose="03000502040302020204" pitchFamily="66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endParaRPr>
              </a:p>
              <a:p>
                <a:endParaRPr lang="en-US" sz="1200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endParaRPr>
              </a:p>
              <a:p>
                <a:r>
                  <a:rPr lang="en-US" sz="120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Were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</m:ctrlPr>
                      </m:sSubPr>
                      <m:e>
                        <m:r>
                          <a:rPr lang="fr-F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𝑇</m:t>
                        </m:r>
                      </m:e>
                      <m:sub>
                        <m:r>
                          <a:rPr lang="fr-F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 is the reference temperature (typically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volini" panose="03000502040302020204" pitchFamily="66" charset="0"/>
                      </a:rPr>
                      <m:t>300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volini" panose="03000502040302020204" pitchFamily="66" charset="0"/>
                      </a:rPr>
                      <m:t>𝐾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)</a:t>
                </a:r>
                <a:br>
                  <a:rPr lang="en-US" sz="120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</a:br>
                <a:r>
                  <a:rPr lang="fr-FR" sz="1200" dirty="0">
                    <a:solidFill>
                      <a:schemeClr val="tx1"/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📚 </a:t>
                </a:r>
                <a:r>
                  <a:rPr lang="en-US" sz="1200" i="1" dirty="0">
                    <a:solidFill>
                      <a:schemeClr val="bg1">
                        <a:lumMod val="50000"/>
                      </a:schemeClr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Wikipedia</a:t>
                </a:r>
                <a:endParaRPr lang="fr-FR" sz="1200" b="0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endParaRPr>
              </a:p>
              <a:p>
                <a:endParaRPr lang="en-US" sz="1200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endParaRPr>
              </a:p>
            </p:txBody>
          </p:sp>
        </mc:Choice>
        <mc:Fallback xmlns="">
          <p:sp>
            <p:nvSpPr>
              <p:cNvPr id="10" name="Rectangle : coins arrondis 9">
                <a:extLst>
                  <a:ext uri="{FF2B5EF4-FFF2-40B4-BE49-F238E27FC236}">
                    <a16:creationId xmlns:a16="http://schemas.microsoft.com/office/drawing/2014/main" id="{11D9BBBE-3579-0D66-829D-89213BE5AF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6389" y="1690689"/>
                <a:ext cx="6177412" cy="4679074"/>
              </a:xfrm>
              <a:prstGeom prst="roundRect">
                <a:avLst>
                  <a:gd name="adj" fmla="val 7147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816795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1075F-9237-5C00-F165-21AD0EB00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dirty="0"/>
              <a:t>Backup slide</a:t>
            </a:r>
            <a:br>
              <a:rPr lang="fr-FR" dirty="0"/>
            </a:br>
            <a:r>
              <a:rPr lang="fr-FR" dirty="0"/>
              <a:t>Output data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CCC039-788F-ED06-F409-434ECA22A9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395609" cy="4351338"/>
          </a:xfrm>
        </p:spPr>
        <p:txBody>
          <a:bodyPr/>
          <a:lstStyle/>
          <a:p>
            <a:r>
              <a:rPr lang="fr-FR" dirty="0"/>
              <a:t>Kernel outputs </a:t>
            </a:r>
            <a:r>
              <a:rPr lang="fr-FR" dirty="0" err="1"/>
              <a:t>follows</a:t>
            </a:r>
            <a:r>
              <a:rPr lang="fr-FR" dirty="0"/>
              <a:t> an </a:t>
            </a:r>
            <a:r>
              <a:rPr lang="fr-FR" b="1" dirty="0" err="1"/>
              <a:t>unknown</a:t>
            </a:r>
            <a:r>
              <a:rPr lang="fr-FR" b="1" dirty="0"/>
              <a:t> distribution</a:t>
            </a:r>
          </a:p>
          <a:p>
            <a:r>
              <a:rPr lang="fr-FR" dirty="0" err="1"/>
              <a:t>Companions</a:t>
            </a:r>
            <a:r>
              <a:rPr lang="fr-FR" dirty="0"/>
              <a:t> affect </a:t>
            </a:r>
            <a:r>
              <a:rPr lang="fr-FR" dirty="0" err="1"/>
              <a:t>this</a:t>
            </a:r>
            <a:r>
              <a:rPr lang="fr-FR" dirty="0"/>
              <a:t> distribution</a:t>
            </a:r>
          </a:p>
          <a:p>
            <a:r>
              <a:rPr lang="fr-FR" dirty="0"/>
              <a:t>In practice, </a:t>
            </a:r>
            <a:r>
              <a:rPr lang="fr-FR" b="1" dirty="0"/>
              <a:t>SNR &lt;&lt; 1</a:t>
            </a:r>
          </a:p>
          <a:p>
            <a:r>
              <a:rPr lang="fr-FR" dirty="0" err="1"/>
              <a:t>Searching</a:t>
            </a:r>
            <a:r>
              <a:rPr lang="fr-FR" dirty="0"/>
              <a:t> for </a:t>
            </a:r>
            <a:r>
              <a:rPr lang="fr-FR" dirty="0" err="1"/>
              <a:t>most</a:t>
            </a:r>
            <a:r>
              <a:rPr lang="fr-FR" dirty="0"/>
              <a:t> efficient </a:t>
            </a:r>
            <a:r>
              <a:rPr lang="fr-FR" b="1" dirty="0" err="1"/>
              <a:t>specific</a:t>
            </a:r>
            <a:r>
              <a:rPr lang="fr-FR" dirty="0"/>
              <a:t> </a:t>
            </a:r>
            <a:r>
              <a:rPr lang="fr-FR" dirty="0" err="1"/>
              <a:t>statistical</a:t>
            </a:r>
            <a:r>
              <a:rPr lang="fr-FR" dirty="0"/>
              <a:t> test</a:t>
            </a:r>
          </a:p>
        </p:txBody>
      </p:sp>
      <p:pic>
        <p:nvPicPr>
          <p:cNvPr id="4" name="Picture 11">
            <a:extLst>
              <a:ext uri="{FF2B5EF4-FFF2-40B4-BE49-F238E27FC236}">
                <a16:creationId xmlns:a16="http://schemas.microsoft.com/office/drawing/2014/main" id="{7BF56F93-8795-B8FB-E745-2C88D9B5F1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405" r="-1"/>
          <a:stretch>
            <a:fillRect/>
          </a:stretch>
        </p:blipFill>
        <p:spPr>
          <a:xfrm>
            <a:off x="9157504" y="2225054"/>
            <a:ext cx="2295383" cy="2673013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205C909A-D540-2763-84AF-F372A6414D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8679"/>
          <a:stretch>
            <a:fillRect/>
          </a:stretch>
        </p:blipFill>
        <p:spPr>
          <a:xfrm>
            <a:off x="7420208" y="2331712"/>
            <a:ext cx="1737296" cy="267301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B5E96DD-E6EA-85C6-0C52-B81E21616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0208" y="1286548"/>
            <a:ext cx="4284903" cy="4284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59521F-DF91-EF1B-969C-681866E7C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3668218"/>
            <a:ext cx="6081266" cy="219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4763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DE698-BFEE-5DB5-1F38-F4EB6B19B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E3E88F-0B98-A394-AA5D-FA97C3B9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Nulling</a:t>
            </a:r>
            <a:r>
              <a:rPr lang="fr-FR" dirty="0"/>
              <a:t> </a:t>
            </a:r>
            <a:r>
              <a:rPr lang="fr-FR" dirty="0" err="1"/>
              <a:t>Interferometry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D995FB6-43A6-642C-9D5C-A38B043F3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363A-B46D-432E-B45D-2468511ED4C9}" type="slidenum">
              <a:rPr lang="fr-FR" smtClean="0"/>
              <a:t>2</a:t>
            </a:fld>
            <a:endParaRPr lang="fr-FR" dirty="0"/>
          </a:p>
        </p:txBody>
      </p:sp>
      <p:sp>
        <p:nvSpPr>
          <p:cNvPr id="6" name="Rectangle : coins arrondis 4">
            <a:extLst>
              <a:ext uri="{FF2B5EF4-FFF2-40B4-BE49-F238E27FC236}">
                <a16:creationId xmlns:a16="http://schemas.microsoft.com/office/drawing/2014/main" id="{0D70979E-25DC-ACC9-64D9-0E186D625765}"/>
              </a:ext>
            </a:extLst>
          </p:cNvPr>
          <p:cNvSpPr/>
          <p:nvPr/>
        </p:nvSpPr>
        <p:spPr>
          <a:xfrm>
            <a:off x="31113" y="6534660"/>
            <a:ext cx="4857032" cy="28155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Vincent Foriel – WITSO 2025</a:t>
            </a:r>
            <a:endParaRPr lang="fr-FR" sz="14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1BDCF901-C8F9-22DB-B0C3-F7E7B576E887}"/>
              </a:ext>
            </a:extLst>
          </p:cNvPr>
          <p:cNvSpPr txBox="1"/>
          <p:nvPr/>
        </p:nvSpPr>
        <p:spPr>
          <a:xfrm>
            <a:off x="838200" y="1274515"/>
            <a:ext cx="5063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📚</a:t>
            </a:r>
            <a:r>
              <a:rPr lang="fr-FR" sz="1200" b="0" i="1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 </a:t>
            </a:r>
            <a:r>
              <a:rPr lang="fr-FR" sz="1200" b="0" i="1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Bracewell</a:t>
            </a:r>
            <a:r>
              <a:rPr lang="fr-FR" sz="1200" b="0" i="1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 et al. (1978)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Espace réservé du contenu 2">
                <a:extLst>
                  <a:ext uri="{FF2B5EF4-FFF2-40B4-BE49-F238E27FC236}">
                    <a16:creationId xmlns:a16="http://schemas.microsoft.com/office/drawing/2014/main" id="{962B00E4-CBBD-8EFF-AC8E-8712845B25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02360"/>
                <a:ext cx="4724892" cy="4351338"/>
              </a:xfrm>
            </p:spPr>
            <p:txBody>
              <a:bodyPr anchor="ctr">
                <a:normAutofit/>
              </a:bodyPr>
              <a:lstStyle/>
              <a:p>
                <a:r>
                  <a:rPr lang="fr-FR" b="1" dirty="0"/>
                  <a:t>N</a:t>
                </a:r>
                <a:r>
                  <a:rPr lang="fr-FR" b="1" dirty="0" err="1"/>
                  <a:t>ull</a:t>
                </a:r>
                <a:r>
                  <a:rPr lang="fr-FR" b="1" dirty="0"/>
                  <a:t> </a:t>
                </a:r>
                <a:r>
                  <a:rPr lang="fr-FR" b="1" dirty="0" err="1"/>
                  <a:t>Depth</a:t>
                </a:r>
                <a:r>
                  <a:rPr lang="fr-FR" dirty="0"/>
                  <a:t>:</a:t>
                </a:r>
              </a:p>
              <a:p>
                <a:endParaRPr lang="fr-F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dirty="0"/>
              </a:p>
              <a:p>
                <a:pPr marL="0" indent="0">
                  <a:buNone/>
                </a:pPr>
                <a:endParaRPr lang="fr-FR" dirty="0"/>
              </a:p>
              <a:p>
                <a:r>
                  <a:rPr lang="fr-FR" dirty="0">
                    <a:latin typeface="Ubuntu" panose="020B0504030602030204" pitchFamily="34" charset="0"/>
                    <a:cs typeface="Cavolini" panose="03000502040302020204" pitchFamily="66" charset="0"/>
                  </a:rPr>
                  <a:t>Demonstrated on sky at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cs typeface="Cavolini" panose="03000502040302020204" pitchFamily="66" charset="0"/>
                      </a:rPr>
                      <m:t>𝑑</m:t>
                    </m:r>
                    <m:r>
                      <a:rPr lang="fr-FR" i="1">
                        <a:latin typeface="Cambria Math" panose="02040503050406030204" pitchFamily="18" charset="0"/>
                        <a:cs typeface="Cavolini" panose="03000502040302020204" pitchFamily="66" charset="0"/>
                      </a:rPr>
                      <m:t>=</m:t>
                    </m:r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10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−</m:t>
                        </m:r>
                        <m:r>
                          <a:rPr lang="fr-FR" i="1"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4</m:t>
                        </m:r>
                      </m:sup>
                    </m:sSup>
                  </m:oMath>
                </a14:m>
                <a:br>
                  <a:rPr lang="fr-FR" sz="1050" dirty="0">
                    <a:latin typeface="Ubuntu" panose="020B0504030602030204" pitchFamily="34" charset="0"/>
                    <a:cs typeface="Cavolini" panose="03000502040302020204" pitchFamily="66" charset="0"/>
                  </a:rPr>
                </a:br>
                <a:r>
                  <a:rPr lang="fr-FR" sz="1050" dirty="0">
                    <a:latin typeface="Ubuntu" panose="020B0504030602030204" pitchFamily="34" charset="0"/>
                    <a:cs typeface="Cavolini" panose="03000502040302020204" pitchFamily="66" charset="0"/>
                  </a:rPr>
                  <a:t>📚 </a:t>
                </a:r>
                <a:r>
                  <a:rPr lang="en-US" sz="1050" i="1" dirty="0">
                    <a:solidFill>
                      <a:schemeClr val="bg1">
                        <a:lumMod val="50000"/>
                      </a:schemeClr>
                    </a:solidFill>
                    <a:latin typeface="Ubuntu" panose="020B0504030602030204" pitchFamily="34" charset="0"/>
                    <a:cs typeface="Cavolini" panose="03000502040302020204" pitchFamily="66" charset="0"/>
                  </a:rPr>
                  <a:t>Norris et al. (2019)</a:t>
                </a:r>
                <a:endParaRPr lang="fr-FR" dirty="0"/>
              </a:p>
              <a:p>
                <a:r>
                  <a:rPr lang="fr-FR" dirty="0" err="1"/>
                  <a:t>Require</a:t>
                </a:r>
                <a:r>
                  <a:rPr lang="fr-FR" dirty="0"/>
                  <a:t> </a:t>
                </a:r>
                <a:r>
                  <a:rPr lang="fr-FR" dirty="0" err="1"/>
                  <a:t>extreme</a:t>
                </a:r>
                <a:r>
                  <a:rPr lang="fr-FR" dirty="0"/>
                  <a:t> phase </a:t>
                </a:r>
                <a:r>
                  <a:rPr lang="fr-FR" dirty="0" err="1"/>
                  <a:t>stability</a:t>
                </a:r>
                <a:endParaRPr lang="fr-FR" dirty="0"/>
              </a:p>
              <a:p>
                <a:endParaRPr lang="fr-FR" dirty="0"/>
              </a:p>
              <a:p>
                <a:endParaRPr lang="fr-FR" sz="1050" i="1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  <a:cs typeface="Cavolini" panose="03000502040302020204" pitchFamily="66" charset="0"/>
                </a:endParaRPr>
              </a:p>
            </p:txBody>
          </p:sp>
        </mc:Choice>
        <mc:Fallback xmlns="">
          <p:sp>
            <p:nvSpPr>
              <p:cNvPr id="7" name="Espace réservé du contenu 2">
                <a:extLst>
                  <a:ext uri="{FF2B5EF4-FFF2-40B4-BE49-F238E27FC236}">
                    <a16:creationId xmlns:a16="http://schemas.microsoft.com/office/drawing/2014/main" id="{962B00E4-CBBD-8EFF-AC8E-8712845B25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02360"/>
                <a:ext cx="4724892" cy="4351338"/>
              </a:xfrm>
              <a:blipFill>
                <a:blip r:embed="rId3"/>
                <a:stretch>
                  <a:fillRect l="-11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310E406-AAC2-6FA7-FD63-DB12F35815C7}"/>
              </a:ext>
            </a:extLst>
          </p:cNvPr>
          <p:cNvSpPr/>
          <p:nvPr/>
        </p:nvSpPr>
        <p:spPr>
          <a:xfrm>
            <a:off x="2741421" y="3076782"/>
            <a:ext cx="997472" cy="79468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7F904C1E-D821-4E05-6D40-A3CD221C90DC}"/>
              </a:ext>
            </a:extLst>
          </p:cNvPr>
          <p:cNvGrpSpPr/>
          <p:nvPr/>
        </p:nvGrpSpPr>
        <p:grpSpPr>
          <a:xfrm>
            <a:off x="6011745" y="2094088"/>
            <a:ext cx="5883551" cy="3207972"/>
            <a:chOff x="5493003" y="2002360"/>
            <a:chExt cx="6477904" cy="3532040"/>
          </a:xfrm>
        </p:grpSpPr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1304BA15-D047-CE58-54AE-1AE623CD9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93003" y="2002360"/>
              <a:ext cx="6477904" cy="303889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FA0E9CF-EE31-DC53-D9F4-B4BFA19ACD3B}"/>
                </a:ext>
              </a:extLst>
            </p:cNvPr>
            <p:cNvSpPr txBox="1"/>
            <p:nvPr/>
          </p:nvSpPr>
          <p:spPr>
            <a:xfrm>
              <a:off x="7282567" y="5188643"/>
              <a:ext cx="2762140" cy="345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200" b="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📚</a:t>
              </a:r>
              <a:r>
                <a:rPr lang="fr-FR" sz="1200" b="0" i="1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 D. </a:t>
              </a:r>
              <a:r>
                <a:rPr lang="fr-FR" sz="1200" i="1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Rouan</a:t>
              </a:r>
              <a:r>
                <a:rPr lang="fr-FR" sz="1200" b="0" i="1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 (</a:t>
              </a:r>
              <a:r>
                <a:rPr lang="fr-FR" sz="1200" i="1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2022</a:t>
              </a:r>
              <a:r>
                <a:rPr lang="fr-FR" sz="1200" b="0" i="1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)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3372775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4C2EBE-3057-D249-B2E0-960F2D1A9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Noise sources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6EA776F-EFB6-1319-C217-9A4088CA84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Upstream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FR" dirty="0"/>
                  <a:t> AO, </a:t>
                </a:r>
                <a:r>
                  <a:rPr lang="fr-FR" dirty="0" err="1"/>
                  <a:t>fringe</a:t>
                </a:r>
                <a:r>
                  <a:rPr lang="fr-FR" dirty="0"/>
                  <a:t> </a:t>
                </a:r>
                <a:r>
                  <a:rPr lang="fr-FR" dirty="0" err="1"/>
                  <a:t>tracking</a:t>
                </a:r>
                <a:endParaRPr lang="fr-FR" dirty="0"/>
              </a:p>
              <a:p>
                <a:r>
                  <a:rPr lang="fr-FR" dirty="0" err="1"/>
                  <a:t>Intrinsic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FR" dirty="0"/>
                  <a:t> calibration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6EA776F-EFB6-1319-C217-9A4088CA84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40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6A856BC-28D8-3A98-A879-85FA60A4C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363A-B46D-432E-B45D-2468511ED4C9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6" name="Rectangle : coins arrondis 4">
            <a:extLst>
              <a:ext uri="{FF2B5EF4-FFF2-40B4-BE49-F238E27FC236}">
                <a16:creationId xmlns:a16="http://schemas.microsoft.com/office/drawing/2014/main" id="{3E85D2FF-94CD-C305-1D76-9BF1FBA299B6}"/>
              </a:ext>
            </a:extLst>
          </p:cNvPr>
          <p:cNvSpPr/>
          <p:nvPr/>
        </p:nvSpPr>
        <p:spPr>
          <a:xfrm>
            <a:off x="31113" y="6534660"/>
            <a:ext cx="4857032" cy="28155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Vincent Foriel – LIFE 2025</a:t>
            </a:r>
            <a:endParaRPr lang="fr-FR" sz="14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A7ED228-F580-14F6-E96A-424823F14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629" y="2819929"/>
            <a:ext cx="6677428" cy="339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83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e 26">
            <a:extLst>
              <a:ext uri="{FF2B5EF4-FFF2-40B4-BE49-F238E27FC236}">
                <a16:creationId xmlns:a16="http://schemas.microsoft.com/office/drawing/2014/main" id="{B796E69D-6CFE-AFB0-0EFF-2994CAFD1AA7}"/>
              </a:ext>
            </a:extLst>
          </p:cNvPr>
          <p:cNvGrpSpPr/>
          <p:nvPr/>
        </p:nvGrpSpPr>
        <p:grpSpPr>
          <a:xfrm>
            <a:off x="921953" y="3955069"/>
            <a:ext cx="6133354" cy="2251484"/>
            <a:chOff x="995330" y="3955069"/>
            <a:chExt cx="6133354" cy="2251484"/>
          </a:xfrm>
        </p:grpSpPr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BF5F4787-BEB9-80C8-614D-CAFA7E4D2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</a:blip>
            <a:srcRect l="23458" t="3172" r="11815" b="1852"/>
            <a:stretch>
              <a:fillRect/>
            </a:stretch>
          </p:blipFill>
          <p:spPr>
            <a:xfrm rot="5400000">
              <a:off x="3662540" y="2212271"/>
              <a:ext cx="1266822" cy="5440186"/>
            </a:xfrm>
            <a:prstGeom prst="rect">
              <a:avLst/>
            </a:prstGeom>
          </p:spPr>
        </p:pic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3621D1D5-BFB2-EF57-EC14-34E97F1AB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5330" y="3955069"/>
              <a:ext cx="6133354" cy="2251484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7432651-0213-7FF9-AFBE-2B1789A56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Kernel-</a:t>
            </a:r>
            <a:r>
              <a:rPr lang="fr-FR" dirty="0" err="1"/>
              <a:t>Nulling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59A734-6622-F44D-E3F8-01BA6E05E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941417" cy="4245991"/>
          </a:xfrm>
        </p:spPr>
        <p:txBody>
          <a:bodyPr>
            <a:normAutofit/>
          </a:bodyPr>
          <a:lstStyle/>
          <a:p>
            <a:r>
              <a:rPr lang="fr-FR" dirty="0" err="1"/>
              <a:t>Intensity</a:t>
            </a:r>
            <a:r>
              <a:rPr lang="fr-FR" dirty="0"/>
              <a:t> </a:t>
            </a:r>
            <a:r>
              <a:rPr lang="fr-FR" dirty="0" err="1"/>
              <a:t>difference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symetric</a:t>
            </a:r>
            <a:r>
              <a:rPr lang="fr-FR" dirty="0"/>
              <a:t> phase quadrature combinations</a:t>
            </a:r>
          </a:p>
          <a:p>
            <a:r>
              <a:rPr lang="fr-FR" b="1" dirty="0"/>
              <a:t>Self-</a:t>
            </a:r>
            <a:r>
              <a:rPr lang="fr-FR" b="1" dirty="0" err="1"/>
              <a:t>calibrated</a:t>
            </a:r>
            <a:r>
              <a:rPr lang="fr-FR" b="1" dirty="0"/>
              <a:t> observable</a:t>
            </a:r>
          </a:p>
          <a:p>
            <a:pPr marL="285750" indent="-285750"/>
            <a:r>
              <a:rPr lang="fr-FR" dirty="0" err="1"/>
              <a:t>Showing</a:t>
            </a:r>
            <a:r>
              <a:rPr lang="fr-FR" dirty="0"/>
              <a:t> </a:t>
            </a:r>
            <a:r>
              <a:rPr lang="fr-FR" b="1" dirty="0"/>
              <a:t>phase </a:t>
            </a:r>
            <a:r>
              <a:rPr lang="fr-FR" b="1" dirty="0" err="1"/>
              <a:t>closure</a:t>
            </a:r>
            <a:r>
              <a:rPr lang="fr-FR" b="1" dirty="0"/>
              <a:t> </a:t>
            </a:r>
            <a:r>
              <a:rPr lang="fr-FR" b="1" dirty="0" err="1"/>
              <a:t>characteristics</a:t>
            </a:r>
            <a:endParaRPr lang="fr-FR" b="1" dirty="0"/>
          </a:p>
          <a:p>
            <a:pPr marL="742950" lvl="1" indent="-285750"/>
            <a:r>
              <a:rPr lang="fr-FR" dirty="0" err="1"/>
              <a:t>Robust</a:t>
            </a:r>
            <a:r>
              <a:rPr lang="fr-FR" dirty="0"/>
              <a:t> to first </a:t>
            </a:r>
            <a:r>
              <a:rPr lang="fr-FR" dirty="0" err="1"/>
              <a:t>order</a:t>
            </a:r>
            <a:r>
              <a:rPr lang="fr-FR" dirty="0"/>
              <a:t> phase aberration</a:t>
            </a:r>
          </a:p>
          <a:p>
            <a:pPr marL="742950" lvl="1" indent="-285750"/>
            <a:r>
              <a:rPr lang="fr-FR" dirty="0"/>
              <a:t>Anti-</a:t>
            </a:r>
            <a:r>
              <a:rPr lang="fr-FR" dirty="0" err="1"/>
              <a:t>symetric</a:t>
            </a:r>
            <a:r>
              <a:rPr lang="fr-FR" dirty="0"/>
              <a:t> transmission </a:t>
            </a:r>
            <a:r>
              <a:rPr lang="fr-FR" dirty="0" err="1"/>
              <a:t>map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51307C9-4998-575F-3325-2BDCE928F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363A-B46D-432E-B45D-2468511ED4C9}" type="slidenum">
              <a:rPr lang="fr-FR" smtClean="0"/>
              <a:t>4</a:t>
            </a:fld>
            <a:endParaRPr lang="fr-FR" dirty="0"/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444CAFC5-76B4-9CF1-FE2E-7D2F4BCF106A}"/>
              </a:ext>
            </a:extLst>
          </p:cNvPr>
          <p:cNvSpPr txBox="1"/>
          <p:nvPr/>
        </p:nvSpPr>
        <p:spPr>
          <a:xfrm>
            <a:off x="838200" y="1274515"/>
            <a:ext cx="5063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latin typeface="Ubuntu" panose="020B0504030602030204" pitchFamily="34" charset="0"/>
                <a:cs typeface="Cavolini" panose="03000502040302020204" pitchFamily="66" charset="0"/>
              </a:rPr>
              <a:t>📚 </a:t>
            </a:r>
            <a:r>
              <a:rPr lang="en-US" sz="1200" i="1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Martinache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 &amp; Ireland (2018)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B26DA49-F26D-0EBC-1EBE-B4D7B3450E1D}"/>
              </a:ext>
            </a:extLst>
          </p:cNvPr>
          <p:cNvGrpSpPr/>
          <p:nvPr/>
        </p:nvGrpSpPr>
        <p:grpSpPr>
          <a:xfrm>
            <a:off x="5518229" y="491920"/>
            <a:ext cx="6219198" cy="1123077"/>
            <a:chOff x="1330698" y="3932182"/>
            <a:chExt cx="9530592" cy="1721056"/>
          </a:xfrm>
        </p:grpSpPr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B8C37C4D-F5B5-05F9-B87B-069E8A8FD1A1}"/>
                </a:ext>
              </a:extLst>
            </p:cNvPr>
            <p:cNvGrpSpPr/>
            <p:nvPr/>
          </p:nvGrpSpPr>
          <p:grpSpPr>
            <a:xfrm>
              <a:off x="1330698" y="3932182"/>
              <a:ext cx="4572249" cy="1701232"/>
              <a:chOff x="1313158" y="4090799"/>
              <a:chExt cx="4572249" cy="1701232"/>
            </a:xfrm>
          </p:grpSpPr>
          <p:pic>
            <p:nvPicPr>
              <p:cNvPr id="9" name="Picture 14">
                <a:extLst>
                  <a:ext uri="{FF2B5EF4-FFF2-40B4-BE49-F238E27FC236}">
                    <a16:creationId xmlns:a16="http://schemas.microsoft.com/office/drawing/2014/main" id="{10D4960E-490F-EBFA-ED7C-E73309656D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3158" y="4215613"/>
                <a:ext cx="3779384" cy="1463253"/>
              </a:xfrm>
              <a:prstGeom prst="rect">
                <a:avLst/>
              </a:prstGeom>
            </p:spPr>
          </p:pic>
          <p:pic>
            <p:nvPicPr>
              <p:cNvPr id="10" name="Picture 15">
                <a:extLst>
                  <a:ext uri="{FF2B5EF4-FFF2-40B4-BE49-F238E27FC236}">
                    <a16:creationId xmlns:a16="http://schemas.microsoft.com/office/drawing/2014/main" id="{F555FEAD-38E9-C617-CFB7-36B3163970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r="50000"/>
              <a:stretch>
                <a:fillRect/>
              </a:stretch>
            </p:blipFill>
            <p:spPr>
              <a:xfrm>
                <a:off x="4192682" y="4090799"/>
                <a:ext cx="1692725" cy="1701232"/>
              </a:xfrm>
              <a:prstGeom prst="rect">
                <a:avLst/>
              </a:prstGeom>
            </p:spPr>
          </p:pic>
        </p:grp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5364447D-3370-0C42-4BC5-44F90D7A28FB}"/>
                </a:ext>
              </a:extLst>
            </p:cNvPr>
            <p:cNvGrpSpPr/>
            <p:nvPr/>
          </p:nvGrpSpPr>
          <p:grpSpPr>
            <a:xfrm>
              <a:off x="6289038" y="3952006"/>
              <a:ext cx="4572252" cy="1701232"/>
              <a:chOff x="6271498" y="4110623"/>
              <a:chExt cx="4572252" cy="1701232"/>
            </a:xfrm>
          </p:grpSpPr>
          <p:pic>
            <p:nvPicPr>
              <p:cNvPr id="8" name="Picture 13">
                <a:extLst>
                  <a:ext uri="{FF2B5EF4-FFF2-40B4-BE49-F238E27FC236}">
                    <a16:creationId xmlns:a16="http://schemas.microsoft.com/office/drawing/2014/main" id="{A93C9BCA-E1D7-5A5A-24B0-DE94600875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64366" y="4226059"/>
                <a:ext cx="3779384" cy="1463253"/>
              </a:xfrm>
              <a:prstGeom prst="rect">
                <a:avLst/>
              </a:prstGeom>
            </p:spPr>
          </p:pic>
          <p:pic>
            <p:nvPicPr>
              <p:cNvPr id="18" name="Picture 15">
                <a:extLst>
                  <a:ext uri="{FF2B5EF4-FFF2-40B4-BE49-F238E27FC236}">
                    <a16:creationId xmlns:a16="http://schemas.microsoft.com/office/drawing/2014/main" id="{CA5040BB-A57F-82CD-EC71-F975812753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50000"/>
              <a:stretch>
                <a:fillRect/>
              </a:stretch>
            </p:blipFill>
            <p:spPr>
              <a:xfrm>
                <a:off x="6271498" y="4110623"/>
                <a:ext cx="1692725" cy="1701232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B7C878A-45E2-B451-7371-6002E9004CC9}"/>
                    </a:ext>
                  </a:extLst>
                </p:cNvPr>
                <p:cNvSpPr txBox="1"/>
                <p:nvPr/>
              </p:nvSpPr>
              <p:spPr>
                <a:xfrm>
                  <a:off x="5809770" y="4518698"/>
                  <a:ext cx="519112" cy="4919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fr-FR" b="0" i="1" smtClean="0">
                            <a:effectLst>
                              <a:outerShdw blurRad="12700" dist="12700" dir="5400000" algn="ctr" rotWithShape="0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US" dirty="0">
                    <a:effectLst>
                      <a:outerShdw blurRad="12700" dist="12700" dir="5400000" algn="ctr" rotWithShape="0">
                        <a:srgbClr val="000000"/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B7C878A-45E2-B451-7371-6002E9004C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9770" y="4518698"/>
                  <a:ext cx="519112" cy="491962"/>
                </a:xfrm>
                <a:prstGeom prst="rect">
                  <a:avLst/>
                </a:prstGeom>
                <a:blipFill>
                  <a:blip r:embed="rId8"/>
                  <a:stretch>
                    <a:fillRect b="-18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Rectangle : coins arrondis 4">
            <a:extLst>
              <a:ext uri="{FF2B5EF4-FFF2-40B4-BE49-F238E27FC236}">
                <a16:creationId xmlns:a16="http://schemas.microsoft.com/office/drawing/2014/main" id="{6EB31B96-610B-D310-213B-48F2A49A0389}"/>
              </a:ext>
            </a:extLst>
          </p:cNvPr>
          <p:cNvSpPr/>
          <p:nvPr/>
        </p:nvSpPr>
        <p:spPr>
          <a:xfrm>
            <a:off x="31113" y="6534660"/>
            <a:ext cx="4857032" cy="28155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Vincent Foriel – LIFE 2025</a:t>
            </a:r>
            <a:endParaRPr lang="fr-FR" sz="14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C6ED9AAD-52DA-02D4-E003-5EB2E7B880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89222" y="2278062"/>
            <a:ext cx="3654494" cy="335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1667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506B22-5796-11A7-BF35-3F22B6406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Photonic</a:t>
            </a:r>
            <a:r>
              <a:rPr lang="fr-FR" dirty="0"/>
              <a:t> </a:t>
            </a:r>
            <a:r>
              <a:rPr lang="fr-FR" dirty="0" err="1"/>
              <a:t>technology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B8A7396-7163-46F7-D760-D89AAC30C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363A-B46D-432E-B45D-2468511ED4C9}" type="slidenum">
              <a:rPr lang="fr-FR" sz="1600" smtClean="0"/>
              <a:t>5</a:t>
            </a:fld>
            <a:endParaRPr lang="fr-FR" sz="1600" dirty="0"/>
          </a:p>
        </p:txBody>
      </p:sp>
      <p:pic>
        <p:nvPicPr>
          <p:cNvPr id="8" name="Espace réservé du contenu 5">
            <a:extLst>
              <a:ext uri="{FF2B5EF4-FFF2-40B4-BE49-F238E27FC236}">
                <a16:creationId xmlns:a16="http://schemas.microsoft.com/office/drawing/2014/main" id="{F2A75002-68F3-4535-1A0A-B99786B96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044" y="1287893"/>
            <a:ext cx="3027087" cy="2083152"/>
          </a:xfrm>
          <a:prstGeom prst="ellipse">
            <a:avLst/>
          </a:prstGeom>
          <a:ln w="63500" cap="rnd">
            <a:solidFill>
              <a:srgbClr val="00B0F0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</p:spPr>
      </p:pic>
      <p:pic>
        <p:nvPicPr>
          <p:cNvPr id="5" name="Picture 4" descr="A table with many objects on it&#10;&#10;AI-generated content may be incorrect.">
            <a:extLst>
              <a:ext uri="{FF2B5EF4-FFF2-40B4-BE49-F238E27FC236}">
                <a16:creationId xmlns:a16="http://schemas.microsoft.com/office/drawing/2014/main" id="{796C07DF-F8CC-74BD-7C4F-09F47547AE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47254"/>
            <a:ext cx="5178717" cy="3889375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3ECBAC0-6A43-5330-EC0F-61BB86BD8F8C}"/>
              </a:ext>
            </a:extLst>
          </p:cNvPr>
          <p:cNvSpPr/>
          <p:nvPr/>
        </p:nvSpPr>
        <p:spPr>
          <a:xfrm>
            <a:off x="4756911" y="2994488"/>
            <a:ext cx="400305" cy="273844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13CB0BB-E197-A436-6A65-FF8337CB55EB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4815534" y="1414896"/>
            <a:ext cx="3280716" cy="161969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C0B2D53-6ED8-BC0A-AEF1-08869778C446}"/>
              </a:ext>
            </a:extLst>
          </p:cNvPr>
          <p:cNvCxnSpPr>
            <a:cxnSpLocks/>
          </p:cNvCxnSpPr>
          <p:nvPr/>
        </p:nvCxnSpPr>
        <p:spPr>
          <a:xfrm>
            <a:off x="4941293" y="3268332"/>
            <a:ext cx="3857426" cy="13685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1" name="Rectangle : coins arrondis 4">
            <a:extLst>
              <a:ext uri="{FF2B5EF4-FFF2-40B4-BE49-F238E27FC236}">
                <a16:creationId xmlns:a16="http://schemas.microsoft.com/office/drawing/2014/main" id="{46F341C9-68DB-AFAA-6A8D-6F9AF2914274}"/>
              </a:ext>
            </a:extLst>
          </p:cNvPr>
          <p:cNvSpPr/>
          <p:nvPr/>
        </p:nvSpPr>
        <p:spPr>
          <a:xfrm>
            <a:off x="31113" y="6534660"/>
            <a:ext cx="4857032" cy="28155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Vincent Foriel – LIFE 2025</a:t>
            </a:r>
            <a:endParaRPr lang="fr-FR" sz="14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3B60E7DE-2A3D-A277-F033-71BE8A188BAB}"/>
                  </a:ext>
                </a:extLst>
              </p:cNvPr>
              <p:cNvSpPr txBox="1"/>
              <p:nvPr/>
            </p:nvSpPr>
            <p:spPr>
              <a:xfrm>
                <a:off x="6497075" y="4350789"/>
                <a:ext cx="611102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Photonic chip made of </a:t>
                </a:r>
                <a:r>
                  <a:rPr lang="en-US" dirty="0" err="1"/>
                  <a:t>SiN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r>
                  <a:rPr lang="en-US" dirty="0"/>
                  <a:t> large)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H band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=1,55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3B60E7DE-2A3D-A277-F033-71BE8A188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075" y="4350789"/>
                <a:ext cx="6111024" cy="646331"/>
              </a:xfrm>
              <a:prstGeom prst="rect">
                <a:avLst/>
              </a:prstGeom>
              <a:blipFill>
                <a:blip r:embed="rId5"/>
                <a:stretch>
                  <a:fillRect l="-699" t="-5660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564856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1956C1-E154-18DD-62CD-FA9BD88C4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Multi Mode </a:t>
            </a:r>
            <a:r>
              <a:rPr lang="fr-FR" dirty="0" err="1"/>
              <a:t>Interferometer</a:t>
            </a:r>
            <a:r>
              <a:rPr lang="fr-FR" dirty="0"/>
              <a:t> (MMI)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D08AEB8-8A90-A465-5470-C4B764513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363A-B46D-432E-B45D-2468511ED4C9}" type="slidenum">
              <a:rPr lang="fr-FR" smtClean="0"/>
              <a:pPr/>
              <a:t>6</a:t>
            </a:fld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FAE5F2C7-8531-4693-6E2D-325F51DBD0A5}"/>
              </a:ext>
            </a:extLst>
          </p:cNvPr>
          <p:cNvGrpSpPr/>
          <p:nvPr/>
        </p:nvGrpSpPr>
        <p:grpSpPr>
          <a:xfrm>
            <a:off x="405716" y="2260633"/>
            <a:ext cx="2555876" cy="3595033"/>
            <a:chOff x="1702780" y="2990383"/>
            <a:chExt cx="2555876" cy="3595033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DBF99F2E-5840-2713-791B-049790BC1009}"/>
                </a:ext>
              </a:extLst>
            </p:cNvPr>
            <p:cNvSpPr/>
            <p:nvPr/>
          </p:nvSpPr>
          <p:spPr>
            <a:xfrm>
              <a:off x="1702780" y="5617671"/>
              <a:ext cx="2555876" cy="967745"/>
            </a:xfrm>
            <a:prstGeom prst="roundRect">
              <a:avLst>
                <a:gd name="adj" fmla="val 8853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i="1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Wave propagation simulation in a MMI</a:t>
              </a:r>
              <a:br>
                <a:rPr lang="en-US" sz="1400" i="1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</a:br>
              <a:r>
                <a:rPr lang="en-US" sz="1400" i="1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(Multi Mode Interferometer)</a:t>
              </a:r>
              <a:br>
                <a:rPr lang="en-US" sz="1000" i="1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</a:br>
              <a:r>
                <a:rPr lang="fr-FR" sz="1050" i="1" dirty="0">
                  <a:solidFill>
                    <a:schemeClr val="tx1"/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📚 N. </a:t>
              </a:r>
              <a:r>
                <a:rPr lang="en-US" sz="1050" i="1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Cvetojevic</a:t>
              </a:r>
              <a:r>
                <a:rPr lang="en-US" sz="1050" i="1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  <a:cs typeface="Cavolini" panose="03000502040302020204" pitchFamily="66" charset="0"/>
                </a:rPr>
                <a:t> et al. (2022)</a:t>
              </a:r>
              <a:endParaRPr lang="en-US" sz="1000" i="1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  <a:cs typeface="Cavolini" panose="03000502040302020204" pitchFamily="66" charset="0"/>
              </a:endParaRPr>
            </a:p>
          </p:txBody>
        </p:sp>
        <p:pic>
          <p:nvPicPr>
            <p:cNvPr id="11" name="Espace réservé du contenu 5" descr="Cvetojevic, N. et al., 2022. 3-beam self-calibrated Kernel nulling photonic interferometer. arXiv e-prints. https://doi.org/10.48550/arXiv.2206.04977">
              <a:extLst>
                <a:ext uri="{FF2B5EF4-FFF2-40B4-BE49-F238E27FC236}">
                  <a16:creationId xmlns:a16="http://schemas.microsoft.com/office/drawing/2014/main" id="{3C9BC068-7B63-4115-07FE-21A5A69608D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790" t="3112" r="3675" b="3071"/>
            <a:stretch/>
          </p:blipFill>
          <p:spPr>
            <a:xfrm>
              <a:off x="1865289" y="2990383"/>
              <a:ext cx="2199825" cy="2663212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13" name="Rectangle : coins arrondis 4">
            <a:extLst>
              <a:ext uri="{FF2B5EF4-FFF2-40B4-BE49-F238E27FC236}">
                <a16:creationId xmlns:a16="http://schemas.microsoft.com/office/drawing/2014/main" id="{CA86D870-B82C-3AD5-8714-D492CEAA6E0E}"/>
              </a:ext>
            </a:extLst>
          </p:cNvPr>
          <p:cNvSpPr/>
          <p:nvPr/>
        </p:nvSpPr>
        <p:spPr>
          <a:xfrm>
            <a:off x="31113" y="6534660"/>
            <a:ext cx="4857032" cy="28155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Vincent Foriel – LIFE 2025</a:t>
            </a:r>
            <a:endParaRPr lang="fr-FR" sz="14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3508950B-5AD2-E297-756A-0358486CD74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dirty="0"/>
          </a:p>
        </p:txBody>
      </p:sp>
      <p:pic>
        <p:nvPicPr>
          <p:cNvPr id="17" name="Image 16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8433F79C-2D52-E9A9-97D4-EECAFCA0C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999" y="1995659"/>
            <a:ext cx="4295008" cy="353928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16D4CC8-23B2-3FE4-FAE6-015CF2BDC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9414" y="2484351"/>
            <a:ext cx="4133842" cy="2344191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782AAB89-9CCB-D231-BDDB-12AC7AD0308A}"/>
              </a:ext>
            </a:extLst>
          </p:cNvPr>
          <p:cNvSpPr/>
          <p:nvPr/>
        </p:nvSpPr>
        <p:spPr>
          <a:xfrm>
            <a:off x="8444816" y="4784507"/>
            <a:ext cx="2555876" cy="967745"/>
          </a:xfrm>
          <a:prstGeom prst="roundRect">
            <a:avLst>
              <a:gd name="adj" fmla="val 885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i="1" dirty="0">
                <a:solidFill>
                  <a:schemeClr val="tx1"/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Variation of the beam splitting ratio at the outputs of the 4x4 MMI</a:t>
            </a:r>
            <a:br>
              <a:rPr lang="en-US" sz="1000" i="1" dirty="0">
                <a:solidFill>
                  <a:schemeClr val="tx1"/>
                </a:solidFill>
                <a:latin typeface="Ubuntu" panose="020B0504030602030204" pitchFamily="34" charset="0"/>
                <a:cs typeface="Cavolini" panose="03000502040302020204" pitchFamily="66" charset="0"/>
              </a:rPr>
            </a:br>
            <a:r>
              <a:rPr lang="fr-FR" sz="1050" i="1" dirty="0">
                <a:solidFill>
                  <a:schemeClr val="tx1"/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📚 P. </a:t>
            </a:r>
            <a:r>
              <a:rPr lang="en-US" sz="1050" i="1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Chingaipe</a:t>
            </a:r>
            <a:r>
              <a:rPr lang="en-US" sz="1050" i="1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  <a:cs typeface="Cavolini" panose="03000502040302020204" pitchFamily="66" charset="0"/>
              </a:rPr>
              <a:t> (2024)</a:t>
            </a:r>
            <a:endParaRPr lang="en-US" sz="1000" i="1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  <a:cs typeface="Cavolini" panose="0300050204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44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D19C4-0261-0EE3-2035-5689F74A9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 descr="Une image contenant capture d’écran, carré, Caractère coloré&#10;&#10;Le contenu généré par l’IA peut être incorrect.">
            <a:extLst>
              <a:ext uri="{FF2B5EF4-FFF2-40B4-BE49-F238E27FC236}">
                <a16:creationId xmlns:a16="http://schemas.microsoft.com/office/drawing/2014/main" id="{C55DDAB9-0F25-8EA5-6DBC-84A975EE4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06" y="2152273"/>
            <a:ext cx="11112587" cy="43405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0640DA5-8A1C-A386-60B0-048797759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Tunable</a:t>
            </a:r>
            <a:r>
              <a:rPr lang="fr-FR" dirty="0"/>
              <a:t> architecture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D8F74D1-48E7-D3A0-A195-7B3A31C1E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363A-B46D-432E-B45D-2468511ED4C9}" type="slidenum">
              <a:rPr lang="fr-FR" sz="1600" smtClean="0"/>
              <a:t>7</a:t>
            </a:fld>
            <a:endParaRPr lang="fr-FR" sz="1600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D0974A4A-7703-A4AE-9A86-16F1B15A9366}"/>
              </a:ext>
            </a:extLst>
          </p:cNvPr>
          <p:cNvSpPr/>
          <p:nvPr/>
        </p:nvSpPr>
        <p:spPr>
          <a:xfrm>
            <a:off x="415094" y="1416573"/>
            <a:ext cx="3403371" cy="1394360"/>
          </a:xfrm>
          <a:prstGeom prst="roundRect">
            <a:avLst>
              <a:gd name="adj" fmla="val 22441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en-US" dirty="0">
              <a:noFill/>
              <a:latin typeface="Ubuntu" panose="020B0504030602030204" pitchFamily="34" charset="0"/>
              <a:cs typeface="Cavolini" panose="03000502040302020204" pitchFamily="66" charset="0"/>
            </a:endParaRPr>
          </a:p>
        </p:txBody>
      </p:sp>
      <p:sp>
        <p:nvSpPr>
          <p:cNvPr id="7" name="Rectangle : coins arrondis 4">
            <a:extLst>
              <a:ext uri="{FF2B5EF4-FFF2-40B4-BE49-F238E27FC236}">
                <a16:creationId xmlns:a16="http://schemas.microsoft.com/office/drawing/2014/main" id="{3E26462B-E1BE-77C2-DBE1-F25DF2CD42E3}"/>
              </a:ext>
            </a:extLst>
          </p:cNvPr>
          <p:cNvSpPr/>
          <p:nvPr/>
        </p:nvSpPr>
        <p:spPr>
          <a:xfrm>
            <a:off x="31113" y="6534660"/>
            <a:ext cx="4857032" cy="28155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Vincent Foriel – LIFE 2025</a:t>
            </a:r>
            <a:endParaRPr lang="fr-FR" sz="14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Espace réservé du contenu 2">
                <a:extLst>
                  <a:ext uri="{FF2B5EF4-FFF2-40B4-BE49-F238E27FC236}">
                    <a16:creationId xmlns:a16="http://schemas.microsoft.com/office/drawing/2014/main" id="{13F24AA0-5FCB-03C4-4B6A-0269B09AA4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40013" y="1526738"/>
                <a:ext cx="4224392" cy="1209282"/>
              </a:xfrm>
            </p:spPr>
            <p:txBody>
              <a:bodyPr>
                <a:normAutofit/>
              </a:bodyPr>
              <a:lstStyle/>
              <a:p>
                <a:r>
                  <a:rPr lang="fr-FR" dirty="0"/>
                  <a:t>Thermo-optic phase </a:t>
                </a:r>
                <a:r>
                  <a:rPr lang="fr-FR" dirty="0" err="1"/>
                  <a:t>shifters</a:t>
                </a:r>
                <a:endParaRPr lang="fr-FR" dirty="0"/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0.6</m:t>
                    </m:r>
                  </m:oMath>
                </a14:m>
                <a:r>
                  <a:rPr lang="fr-FR" dirty="0"/>
                  <a:t>W for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phase shift</a:t>
                </a:r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fr-FR" dirty="0"/>
                  <a:t>ms time </a:t>
                </a:r>
                <a:r>
                  <a:rPr lang="fr-FR" dirty="0" err="1"/>
                  <a:t>response</a:t>
                </a:r>
                <a:endParaRPr lang="fr-FR" dirty="0"/>
              </a:p>
            </p:txBody>
          </p:sp>
        </mc:Choice>
        <mc:Fallback xmlns="">
          <p:sp>
            <p:nvSpPr>
              <p:cNvPr id="10" name="Espace réservé du contenu 2">
                <a:extLst>
                  <a:ext uri="{FF2B5EF4-FFF2-40B4-BE49-F238E27FC236}">
                    <a16:creationId xmlns:a16="http://schemas.microsoft.com/office/drawing/2014/main" id="{13F24AA0-5FCB-03C4-4B6A-0269B09AA4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40013" y="1526738"/>
                <a:ext cx="4224392" cy="1209282"/>
              </a:xfrm>
              <a:blipFill>
                <a:blip r:embed="rId4"/>
                <a:stretch>
                  <a:fillRect l="-1301" t="-4523" b="-55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age 11">
            <a:extLst>
              <a:ext uri="{FF2B5EF4-FFF2-40B4-BE49-F238E27FC236}">
                <a16:creationId xmlns:a16="http://schemas.microsoft.com/office/drawing/2014/main" id="{662ABDC4-177D-8FCB-8489-27B942CA08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26" y="1436076"/>
            <a:ext cx="3200307" cy="135535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CDDD8D0-0302-68DF-0AE6-40E9CF4C7F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2311" y="598911"/>
            <a:ext cx="4132077" cy="99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40974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719CE-882D-B812-D723-29C9F0DB2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42D270-1095-C6F7-560E-DCCB2527C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Two</a:t>
            </a:r>
            <a:r>
              <a:rPr lang="fr-FR" dirty="0"/>
              <a:t> calibration </a:t>
            </a:r>
            <a:r>
              <a:rPr lang="fr-FR" dirty="0" err="1"/>
              <a:t>approaches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88403D5-74FF-054E-0073-01EDBE04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363A-B46D-432E-B45D-2468511ED4C9}" type="slidenum">
              <a:rPr lang="fr-FR" sz="1600" smtClean="0"/>
              <a:t>8</a:t>
            </a:fld>
            <a:endParaRPr lang="fr-FR" sz="1600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B5A5DF33-7AED-5BB7-7926-2DF3566F174B}"/>
              </a:ext>
            </a:extLst>
          </p:cNvPr>
          <p:cNvSpPr/>
          <p:nvPr/>
        </p:nvSpPr>
        <p:spPr>
          <a:xfrm>
            <a:off x="415094" y="1416573"/>
            <a:ext cx="3403371" cy="1394360"/>
          </a:xfrm>
          <a:prstGeom prst="roundRect">
            <a:avLst>
              <a:gd name="adj" fmla="val 22441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en-US" dirty="0">
              <a:noFill/>
              <a:latin typeface="Ubuntu" panose="020B0504030602030204" pitchFamily="34" charset="0"/>
              <a:cs typeface="Cavolini" panose="03000502040302020204" pitchFamily="66" charset="0"/>
            </a:endParaRPr>
          </a:p>
        </p:txBody>
      </p:sp>
      <p:sp>
        <p:nvSpPr>
          <p:cNvPr id="7" name="Rectangle : coins arrondis 4">
            <a:extLst>
              <a:ext uri="{FF2B5EF4-FFF2-40B4-BE49-F238E27FC236}">
                <a16:creationId xmlns:a16="http://schemas.microsoft.com/office/drawing/2014/main" id="{6FECAC71-2DFF-9CA6-935D-2D3FF679B998}"/>
              </a:ext>
            </a:extLst>
          </p:cNvPr>
          <p:cNvSpPr/>
          <p:nvPr/>
        </p:nvSpPr>
        <p:spPr>
          <a:xfrm>
            <a:off x="31113" y="6534660"/>
            <a:ext cx="4857032" cy="28155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Vincent Foriel – LIFE 2025</a:t>
            </a:r>
            <a:endParaRPr lang="fr-FR" sz="14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12EBDBA9-CEFB-1F31-187D-14640B6209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6760" y="1732476"/>
            <a:ext cx="4281153" cy="4446911"/>
          </a:xfrm>
        </p:spPr>
        <p:txBody>
          <a:bodyPr anchor="t">
            <a:normAutofit lnSpcReduction="10000"/>
          </a:bodyPr>
          <a:lstStyle/>
          <a:p>
            <a:pPr marL="0" indent="0" algn="ctr">
              <a:buNone/>
            </a:pPr>
            <a:r>
              <a:rPr lang="fr-FR" sz="2800" b="1" dirty="0"/>
              <a:t>Trial &amp; </a:t>
            </a:r>
            <a:r>
              <a:rPr lang="fr-FR" sz="2800" b="1" dirty="0" err="1"/>
              <a:t>Error</a:t>
            </a:r>
            <a:endParaRPr lang="fr-FR" sz="2800" b="1" dirty="0"/>
          </a:p>
          <a:p>
            <a:pPr marL="0" indent="0" algn="ctr">
              <a:buNone/>
            </a:pPr>
            <a:endParaRPr lang="fr-FR" b="1" dirty="0"/>
          </a:p>
          <a:p>
            <a:pPr marL="0" indent="0" algn="ctr">
              <a:buNone/>
            </a:pPr>
            <a:r>
              <a:rPr lang="fr-FR" dirty="0" err="1"/>
              <a:t>Add</a:t>
            </a:r>
            <a:r>
              <a:rPr lang="fr-FR" dirty="0"/>
              <a:t> a shift </a:t>
            </a:r>
            <a:r>
              <a:rPr lang="fr-FR" dirty="0" err="1"/>
              <a:t>somewhere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Look at the output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Is it better?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Yes: Keep it          No: Reject it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Repeat</a:t>
            </a:r>
            <a:endParaRPr lang="fr-FR" dirty="0"/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CBB1EA5C-491C-1228-AE56-7986E64BF64A}"/>
              </a:ext>
            </a:extLst>
          </p:cNvPr>
          <p:cNvGrpSpPr/>
          <p:nvPr/>
        </p:nvGrpSpPr>
        <p:grpSpPr>
          <a:xfrm>
            <a:off x="5359171" y="3016251"/>
            <a:ext cx="6456069" cy="1539809"/>
            <a:chOff x="4504081" y="3828609"/>
            <a:chExt cx="7008027" cy="1671454"/>
          </a:xfrm>
        </p:grpSpPr>
        <p:pic>
          <p:nvPicPr>
            <p:cNvPr id="22" name="Image 21" descr="Une image contenant diagramme, ligne, capture d’écran, Tracé&#10;&#10;Le contenu généré par l’IA peut être incorrect.">
              <a:extLst>
                <a:ext uri="{FF2B5EF4-FFF2-40B4-BE49-F238E27FC236}">
                  <a16:creationId xmlns:a16="http://schemas.microsoft.com/office/drawing/2014/main" id="{2272197E-F7B4-2AD3-4383-7600DF86C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81" y="3828609"/>
              <a:ext cx="6920176" cy="1239737"/>
            </a:xfrm>
            <a:prstGeom prst="rect">
              <a:avLst/>
            </a:prstGeom>
          </p:spPr>
        </p:pic>
        <p:sp>
          <p:nvSpPr>
            <p:cNvPr id="23" name="Rectangle: Rounded Corners 67">
              <a:extLst>
                <a:ext uri="{FF2B5EF4-FFF2-40B4-BE49-F238E27FC236}">
                  <a16:creationId xmlns:a16="http://schemas.microsoft.com/office/drawing/2014/main" id="{796EF726-3B88-8212-663A-6CCEC3187114}"/>
                </a:ext>
              </a:extLst>
            </p:cNvPr>
            <p:cNvSpPr/>
            <p:nvPr/>
          </p:nvSpPr>
          <p:spPr>
            <a:xfrm>
              <a:off x="5277306" y="4393672"/>
              <a:ext cx="488465" cy="306793"/>
            </a:xfrm>
            <a:prstGeom prst="roundRect">
              <a:avLst/>
            </a:prstGeom>
            <a:solidFill>
              <a:srgbClr val="FFD966">
                <a:alpha val="50196"/>
              </a:srgbClr>
            </a:solidFill>
            <a:ln>
              <a:solidFill>
                <a:srgbClr val="FFD9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33">
              <a:extLst>
                <a:ext uri="{FF2B5EF4-FFF2-40B4-BE49-F238E27FC236}">
                  <a16:creationId xmlns:a16="http://schemas.microsoft.com/office/drawing/2014/main" id="{EC2E6326-D0F4-7283-87DE-0086A5FD16D8}"/>
                </a:ext>
              </a:extLst>
            </p:cNvPr>
            <p:cNvGrpSpPr/>
            <p:nvPr/>
          </p:nvGrpSpPr>
          <p:grpSpPr>
            <a:xfrm>
              <a:off x="9169360" y="4260326"/>
              <a:ext cx="1816338" cy="856547"/>
              <a:chOff x="3180099" y="2635335"/>
              <a:chExt cx="1816338" cy="856547"/>
            </a:xfrm>
          </p:grpSpPr>
          <p:grpSp>
            <p:nvGrpSpPr>
              <p:cNvPr id="26" name="Group 34">
                <a:extLst>
                  <a:ext uri="{FF2B5EF4-FFF2-40B4-BE49-F238E27FC236}">
                    <a16:creationId xmlns:a16="http://schemas.microsoft.com/office/drawing/2014/main" id="{EDAA595B-E513-962F-DC96-B5B71B4E1A54}"/>
                  </a:ext>
                </a:extLst>
              </p:cNvPr>
              <p:cNvGrpSpPr/>
              <p:nvPr/>
            </p:nvGrpSpPr>
            <p:grpSpPr>
              <a:xfrm>
                <a:off x="3590934" y="2635335"/>
                <a:ext cx="1076867" cy="856547"/>
                <a:chOff x="3680812" y="1818875"/>
                <a:chExt cx="1076867" cy="856547"/>
              </a:xfrm>
            </p:grpSpPr>
            <p:pic>
              <p:nvPicPr>
                <p:cNvPr id="28" name="Picture 13">
                  <a:extLst>
                    <a:ext uri="{FF2B5EF4-FFF2-40B4-BE49-F238E27FC236}">
                      <a16:creationId xmlns:a16="http://schemas.microsoft.com/office/drawing/2014/main" id="{FA74D4EA-5E00-E3C5-DA7C-112A9FC911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80812" y="1818875"/>
                  <a:ext cx="851761" cy="856547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32">
                      <a:extLst>
                        <a:ext uri="{FF2B5EF4-FFF2-40B4-BE49-F238E27FC236}">
                          <a16:creationId xmlns:a16="http://schemas.microsoft.com/office/drawing/2014/main" id="{6A20FFCA-CF93-8A73-FA88-530882024DE7}"/>
                        </a:ext>
                      </a:extLst>
                    </p:cNvPr>
                    <p:cNvSpPr txBox="1"/>
                    <p:nvPr/>
                  </p:nvSpPr>
                  <p:spPr>
                    <a:xfrm rot="20089021">
                      <a:off x="3998768" y="1840809"/>
                      <a:ext cx="75891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fr-FR" sz="1200" b="0" i="1" smtClean="0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fr-FR" sz="1200" b="0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sz="1200" b="0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oMath>
                        </m:oMathPara>
                      </a14:m>
                      <a:endParaRPr lang="fr-FR" sz="1200" b="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3F283085-CAF8-291A-3052-2784AA97169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20089021">
                      <a:off x="3998768" y="1840809"/>
                      <a:ext cx="758911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Espace réservé du contenu 2">
                    <a:extLst>
                      <a:ext uri="{FF2B5EF4-FFF2-40B4-BE49-F238E27FC236}">
                        <a16:creationId xmlns:a16="http://schemas.microsoft.com/office/drawing/2014/main" id="{C09DBF9C-0538-511F-448C-E39823B05EC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3180099" y="2812751"/>
                    <a:ext cx="1816338" cy="679131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|           |</m:t>
                              </m:r>
                            </m:e>
                            <m: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fr-FR" sz="2400" dirty="0"/>
                  </a:p>
                </p:txBody>
              </p:sp>
            </mc:Choice>
            <mc:Fallback xmlns="">
              <p:sp>
                <p:nvSpPr>
                  <p:cNvPr id="4" name="Espace réservé du contenu 2">
                    <a:extLst>
                      <a:ext uri="{FF2B5EF4-FFF2-40B4-BE49-F238E27FC236}">
                        <a16:creationId xmlns:a16="http://schemas.microsoft.com/office/drawing/2014/main" id="{2C0196DC-4386-BAFA-FAD8-6080C7513C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80099" y="2812751"/>
                    <a:ext cx="1816338" cy="67913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37">
                  <a:extLst>
                    <a:ext uri="{FF2B5EF4-FFF2-40B4-BE49-F238E27FC236}">
                      <a16:creationId xmlns:a16="http://schemas.microsoft.com/office/drawing/2014/main" id="{A067969D-C1AF-0379-8ADD-EE945F26830F}"/>
                    </a:ext>
                  </a:extLst>
                </p:cNvPr>
                <p:cNvSpPr txBox="1"/>
                <p:nvPr/>
              </p:nvSpPr>
              <p:spPr>
                <a:xfrm>
                  <a:off x="8521182" y="5035192"/>
                  <a:ext cx="2990926" cy="46487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FR" b="0" i="1" smtClean="0">
                                <a:solidFill>
                                  <a:schemeClr val="accent5"/>
                                </a:solidFill>
                                <a:effectLst>
                                  <a:outerShdw blurRad="12700" dist="12700" dir="5400000" algn="ctr" rotWithShape="0">
                                    <a:schemeClr val="tx1"/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fr-FR" b="0" i="1" smtClean="0">
                                    <a:effectLst>
                                      <a:outerShdw blurRad="12700" dist="12700" dir="5400000" algn="ctr" rotWithShape="0">
                                        <a:schemeClr val="tx1"/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i="1" smtClean="0">
                                    <a:solidFill>
                                      <a:srgbClr val="FFD966"/>
                                    </a:solidFill>
                                    <a:effectLst>
                                      <a:outerShdw blurRad="12700" dist="12700" dir="5400000" algn="ctr" rotWithShape="0">
                                        <a:schemeClr val="tx1"/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sSup>
                                  <m:sSupPr>
                                    <m:ctrlPr>
                                      <a:rPr lang="fr-FR" b="0" i="1" smtClean="0">
                                        <a:solidFill>
                                          <a:srgbClr val="FFD966"/>
                                        </a:solidFill>
                                        <a:effectLst>
                                          <a:outerShdw blurRad="12700" dist="12700" dir="5400000" algn="ctr" rotWithShape="0">
                                            <a:schemeClr val="tx1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solidFill>
                                          <a:srgbClr val="FFD966"/>
                                        </a:solidFill>
                                        <a:effectLst>
                                          <a:outerShdw blurRad="12700" dist="12700" dir="5400000" algn="ctr" rotWithShape="0">
                                            <a:schemeClr val="tx1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solidFill>
                                          <a:srgbClr val="FFD966"/>
                                        </a:solidFill>
                                        <a:effectLst>
                                          <a:outerShdw blurRad="12700" dist="12700" dir="5400000" algn="ctr" rotWithShape="0">
                                            <a:schemeClr val="tx1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solidFill>
                                              <a:srgbClr val="FFD966"/>
                                            </a:solidFill>
                                            <a:effectLst>
                                              <a:outerShdw blurRad="12700" dist="12700" dir="5400000" algn="ctr" rotWithShape="0">
                                                <a:schemeClr val="tx1"/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solidFill>
                                              <a:srgbClr val="FFD966"/>
                                            </a:solidFill>
                                            <a:effectLst>
                                              <a:outerShdw blurRad="12700" dist="12700" dir="5400000" algn="ctr" rotWithShape="0">
                                                <a:schemeClr val="tx1"/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solidFill>
                                              <a:srgbClr val="FFD966"/>
                                            </a:solidFill>
                                            <a:effectLst>
                                              <a:outerShdw blurRad="12700" dist="12700" dir="5400000" algn="ctr" rotWithShape="0">
                                                <a:schemeClr val="tx1"/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fr-FR" i="1">
                                    <a:effectLst>
                                      <a:outerShdw blurRad="12700" dist="12700" dir="5400000" algn="ctr" rotWithShape="0">
                                        <a:schemeClr val="tx1"/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i="1" smtClean="0">
                                    <a:solidFill>
                                      <a:srgbClr val="97D077"/>
                                    </a:solidFill>
                                    <a:effectLst>
                                      <a:outerShdw blurRad="12700" dist="12700" dir="5400000" algn="ctr" rotWithShape="0">
                                        <a:schemeClr val="tx1"/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sSup>
                                  <m:sSupPr>
                                    <m:ctrlPr>
                                      <a:rPr lang="fr-FR" b="0" i="1" smtClean="0">
                                        <a:solidFill>
                                          <a:srgbClr val="97D077"/>
                                        </a:solidFill>
                                        <a:effectLst>
                                          <a:outerShdw blurRad="12700" dist="12700" dir="5400000" algn="ctr" rotWithShape="0">
                                            <a:schemeClr val="tx1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solidFill>
                                          <a:srgbClr val="97D077"/>
                                        </a:solidFill>
                                        <a:effectLst>
                                          <a:outerShdw blurRad="12700" dist="12700" dir="5400000" algn="ctr" rotWithShape="0">
                                            <a:schemeClr val="tx1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solidFill>
                                          <a:srgbClr val="97D077"/>
                                        </a:solidFill>
                                        <a:effectLst>
                                          <a:outerShdw blurRad="12700" dist="12700" dir="5400000" algn="ctr" rotWithShape="0">
                                            <a:schemeClr val="tx1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d>
                                      <m:dPr>
                                        <m:ctrlPr>
                                          <a:rPr lang="fr-FR" i="1">
                                            <a:solidFill>
                                              <a:srgbClr val="97D077"/>
                                            </a:solidFill>
                                            <a:effectLst>
                                              <a:outerShdw blurRad="12700" dist="12700" dir="5400000" algn="ctr" rotWithShape="0">
                                                <a:schemeClr val="tx1"/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fr-FR" i="1">
                                                <a:solidFill>
                                                  <a:srgbClr val="FFD966"/>
                                                </a:solidFill>
                                                <a:effectLst>
                                                  <a:outerShdw blurRad="12700" dist="12700" dir="5400000" algn="ctr" rotWithShape="0">
                                                    <a:schemeClr val="tx1"/>
                                                  </a:outerShdw>
                                                </a:effectLst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i="1">
                                                <a:solidFill>
                                                  <a:srgbClr val="FFD966"/>
                                                </a:solidFill>
                                                <a:effectLst>
                                                  <a:outerShdw blurRad="12700" dist="12700" dir="5400000" algn="ctr" rotWithShape="0">
                                                    <a:schemeClr val="tx1"/>
                                                  </a:outerShdw>
                                                </a:effectLst>
                                                <a:latin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e>
                                          <m:sub>
                                            <m:r>
                                              <a:rPr lang="fr-FR" i="1">
                                                <a:solidFill>
                                                  <a:srgbClr val="FFD966"/>
                                                </a:solidFill>
                                                <a:effectLst>
                                                  <a:outerShdw blurRad="12700" dist="12700" dir="5400000" algn="ctr" rotWithShape="0">
                                                    <a:schemeClr val="tx1"/>
                                                  </a:outerShdw>
                                                </a:effectLst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fr-FR" i="1">
                                            <a:solidFill>
                                              <a:srgbClr val="97D077"/>
                                            </a:solidFill>
                                            <a:effectLst>
                                              <a:outerShdw blurRad="12700" dist="12700" dir="5400000" algn="ctr" rotWithShape="0">
                                                <a:schemeClr val="tx1"/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fr-FR" b="0" i="1" smtClean="0">
                                                <a:solidFill>
                                                  <a:srgbClr val="97D077"/>
                                                </a:solidFill>
                                                <a:effectLst>
                                                  <a:outerShdw blurRad="12700" dist="12700" dir="5400000" algn="ctr" rotWithShape="0">
                                                    <a:schemeClr val="tx1"/>
                                                  </a:outerShdw>
                                                </a:effectLst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b="0" i="1" smtClean="0">
                                                <a:solidFill>
                                                  <a:srgbClr val="97D077"/>
                                                </a:solidFill>
                                                <a:effectLst>
                                                  <a:outerShdw blurRad="12700" dist="12700" dir="5400000" algn="ctr" rotWithShape="0">
                                                    <a:schemeClr val="tx1"/>
                                                  </a:outerShdw>
                                                </a:effectLst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fr-FR" b="0" i="1" smtClean="0">
                                                <a:solidFill>
                                                  <a:srgbClr val="97D077"/>
                                                </a:solidFill>
                                                <a:effectLst>
                                                  <a:outerShdw blurRad="12700" dist="12700" dir="5400000" algn="ctr" rotWithShape="0">
                                                    <a:schemeClr val="tx1"/>
                                                  </a:outerShdw>
                                                </a:effectLst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fr-FR" b="0" i="1" smtClean="0">
                                            <a:solidFill>
                                              <a:srgbClr val="97D077"/>
                                            </a:solidFill>
                                            <a:effectLst>
                                              <a:outerShdw blurRad="12700" dist="12700" dir="5400000" algn="ctr" rotWithShape="0">
                                                <a:schemeClr val="tx1"/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fr-FR" b="0" i="1" smtClean="0">
                                            <a:solidFill>
                                              <a:srgbClr val="97D077"/>
                                            </a:solidFill>
                                            <a:effectLst>
                                              <a:outerShdw blurRad="12700" dist="12700" dir="5400000" algn="ctr" rotWithShape="0">
                                                <a:schemeClr val="tx1"/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fr-FR" b="0" i="1" smtClean="0">
                                <a:solidFill>
                                  <a:schemeClr val="tx1"/>
                                </a:solidFill>
                                <a:effectLst>
                                  <a:outerShdw blurRad="12700" dist="12700" dir="5400000" algn="ctr" rotWithShape="0">
                                    <a:schemeClr val="tx1"/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b="0" i="1" smtClean="0">
                            <a:effectLst>
                              <a:outerShdw blurRad="12700" dist="12700" dir="5400000" algn="ctr" rotWithShape="0">
                                <a:schemeClr val="tx1"/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37">
                  <a:extLst>
                    <a:ext uri="{FF2B5EF4-FFF2-40B4-BE49-F238E27FC236}">
                      <a16:creationId xmlns:a16="http://schemas.microsoft.com/office/drawing/2014/main" id="{A067969D-C1AF-0379-8ADD-EE945F2683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1182" y="5035192"/>
                  <a:ext cx="2990926" cy="464871"/>
                </a:xfrm>
                <a:prstGeom prst="rect">
                  <a:avLst/>
                </a:prstGeom>
                <a:blipFill>
                  <a:blip r:embed="rId9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ctangle: Rounded Corners 67">
              <a:extLst>
                <a:ext uri="{FF2B5EF4-FFF2-40B4-BE49-F238E27FC236}">
                  <a16:creationId xmlns:a16="http://schemas.microsoft.com/office/drawing/2014/main" id="{F7923D59-FA93-31FC-E3E9-163262563A97}"/>
                </a:ext>
              </a:extLst>
            </p:cNvPr>
            <p:cNvSpPr/>
            <p:nvPr/>
          </p:nvSpPr>
          <p:spPr>
            <a:xfrm>
              <a:off x="6698239" y="4393672"/>
              <a:ext cx="488465" cy="306793"/>
            </a:xfrm>
            <a:prstGeom prst="roundRect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: Rounded Corners 67">
              <a:extLst>
                <a:ext uri="{FF2B5EF4-FFF2-40B4-BE49-F238E27FC236}">
                  <a16:creationId xmlns:a16="http://schemas.microsoft.com/office/drawing/2014/main" id="{E537DA15-9FED-3366-14C4-864BCEA87360}"/>
                </a:ext>
              </a:extLst>
            </p:cNvPr>
            <p:cNvSpPr/>
            <p:nvPr/>
          </p:nvSpPr>
          <p:spPr>
            <a:xfrm>
              <a:off x="5283001" y="4794879"/>
              <a:ext cx="488465" cy="306793"/>
            </a:xfrm>
            <a:prstGeom prst="roundRect">
              <a:avLst/>
            </a:prstGeom>
            <a:solidFill>
              <a:srgbClr val="97D077">
                <a:alpha val="30196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800EE1EB-62E0-9EFE-4A85-97A6B58E72B4}"/>
              </a:ext>
            </a:extLst>
          </p:cNvPr>
          <p:cNvGrpSpPr/>
          <p:nvPr/>
        </p:nvGrpSpPr>
        <p:grpSpPr>
          <a:xfrm>
            <a:off x="1936704" y="2698044"/>
            <a:ext cx="2833476" cy="2991555"/>
            <a:chOff x="1949353" y="2878666"/>
            <a:chExt cx="2833476" cy="2991555"/>
          </a:xfrm>
        </p:grpSpPr>
        <p:cxnSp>
          <p:nvCxnSpPr>
            <p:cNvPr id="35" name="Connecteur droit avec flèche 34">
              <a:extLst>
                <a:ext uri="{FF2B5EF4-FFF2-40B4-BE49-F238E27FC236}">
                  <a16:creationId xmlns:a16="http://schemas.microsoft.com/office/drawing/2014/main" id="{6A8C79C0-7461-14A2-FF38-852C72375A74}"/>
                </a:ext>
              </a:extLst>
            </p:cNvPr>
            <p:cNvCxnSpPr/>
            <p:nvPr/>
          </p:nvCxnSpPr>
          <p:spPr>
            <a:xfrm>
              <a:off x="2459865" y="3097369"/>
              <a:ext cx="0" cy="33163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>
              <a:extLst>
                <a:ext uri="{FF2B5EF4-FFF2-40B4-BE49-F238E27FC236}">
                  <a16:creationId xmlns:a16="http://schemas.microsoft.com/office/drawing/2014/main" id="{F9033C3B-A98E-FB38-5F26-B425A8B797EE}"/>
                </a:ext>
              </a:extLst>
            </p:cNvPr>
            <p:cNvCxnSpPr/>
            <p:nvPr/>
          </p:nvCxnSpPr>
          <p:spPr>
            <a:xfrm>
              <a:off x="2459865" y="3857089"/>
              <a:ext cx="0" cy="33163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Connecteur droit avec flèche 36">
              <a:extLst>
                <a:ext uri="{FF2B5EF4-FFF2-40B4-BE49-F238E27FC236}">
                  <a16:creationId xmlns:a16="http://schemas.microsoft.com/office/drawing/2014/main" id="{E9605212-7E08-9C93-0198-D30736522F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49353" y="4589295"/>
              <a:ext cx="332414" cy="3526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>
              <a:extLst>
                <a:ext uri="{FF2B5EF4-FFF2-40B4-BE49-F238E27FC236}">
                  <a16:creationId xmlns:a16="http://schemas.microsoft.com/office/drawing/2014/main" id="{437C0D08-C041-692D-BB9E-3224DE0211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9683" y="5331017"/>
              <a:ext cx="344817" cy="3628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Connecteur droit avec flèche 40">
              <a:extLst>
                <a:ext uri="{FF2B5EF4-FFF2-40B4-BE49-F238E27FC236}">
                  <a16:creationId xmlns:a16="http://schemas.microsoft.com/office/drawing/2014/main" id="{03B92444-A2F0-1E51-AFEC-A047CF47D7D5}"/>
                </a:ext>
              </a:extLst>
            </p:cNvPr>
            <p:cNvCxnSpPr>
              <a:cxnSpLocks/>
            </p:cNvCxnSpPr>
            <p:nvPr/>
          </p:nvCxnSpPr>
          <p:spPr>
            <a:xfrm>
              <a:off x="1979405" y="5331017"/>
              <a:ext cx="274747" cy="36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>
              <a:extLst>
                <a:ext uri="{FF2B5EF4-FFF2-40B4-BE49-F238E27FC236}">
                  <a16:creationId xmlns:a16="http://schemas.microsoft.com/office/drawing/2014/main" id="{78AC2064-E7F4-0ECE-554A-B4DB2DFC4512}"/>
                </a:ext>
              </a:extLst>
            </p:cNvPr>
            <p:cNvCxnSpPr>
              <a:cxnSpLocks/>
            </p:cNvCxnSpPr>
            <p:nvPr/>
          </p:nvCxnSpPr>
          <p:spPr>
            <a:xfrm>
              <a:off x="2639683" y="4589295"/>
              <a:ext cx="304799" cy="34275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Flèche : courbe vers la gauche 51">
              <a:extLst>
                <a:ext uri="{FF2B5EF4-FFF2-40B4-BE49-F238E27FC236}">
                  <a16:creationId xmlns:a16="http://schemas.microsoft.com/office/drawing/2014/main" id="{247A37CF-B5D2-41D6-1B50-D269833330A8}"/>
                </a:ext>
              </a:extLst>
            </p:cNvPr>
            <p:cNvSpPr/>
            <p:nvPr/>
          </p:nvSpPr>
          <p:spPr>
            <a:xfrm flipV="1">
              <a:off x="3934179" y="2878666"/>
              <a:ext cx="848650" cy="2991555"/>
            </a:xfrm>
            <a:prstGeom prst="curvedLeftArrow">
              <a:avLst>
                <a:gd name="adj1" fmla="val 0"/>
                <a:gd name="adj2" fmla="val 7758"/>
                <a:gd name="adj3" fmla="val 7707"/>
              </a:avLst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sp>
        <p:nvSpPr>
          <p:cNvPr id="53" name="Espace réservé du contenu 2">
            <a:extLst>
              <a:ext uri="{FF2B5EF4-FFF2-40B4-BE49-F238E27FC236}">
                <a16:creationId xmlns:a16="http://schemas.microsoft.com/office/drawing/2014/main" id="{9A8D4F16-8C9B-C1C5-DC84-18F8143B989D}"/>
              </a:ext>
            </a:extLst>
          </p:cNvPr>
          <p:cNvSpPr txBox="1">
            <a:spLocks/>
          </p:cNvSpPr>
          <p:nvPr/>
        </p:nvSpPr>
        <p:spPr>
          <a:xfrm>
            <a:off x="6071496" y="1690688"/>
            <a:ext cx="5221882" cy="444691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800" b="1" dirty="0"/>
              <a:t>Obstruction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dirty="0" err="1"/>
              <a:t>Isolate</a:t>
            </a:r>
            <a:r>
              <a:rPr lang="fr-FR" dirty="0"/>
              <a:t> one MMI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dirty="0"/>
          </a:p>
          <a:p>
            <a:pPr marL="0" indent="0" algn="ctr">
              <a:buFont typeface="Arial" panose="020B0604020202020204" pitchFamily="34" charset="0"/>
              <a:buNone/>
            </a:pPr>
            <a:endParaRPr lang="fr-FR" dirty="0"/>
          </a:p>
          <a:p>
            <a:pPr marL="0" indent="0" algn="ctr">
              <a:buFont typeface="Arial" panose="020B0604020202020204" pitchFamily="34" charset="0"/>
              <a:buNone/>
            </a:pPr>
            <a:endParaRPr lang="fr-FR" dirty="0"/>
          </a:p>
          <a:p>
            <a:pPr marL="0" indent="0" algn="ctr">
              <a:buFont typeface="Arial" panose="020B0604020202020204" pitchFamily="34" charset="0"/>
              <a:buNone/>
            </a:pPr>
            <a:endParaRPr lang="fr-FR" dirty="0"/>
          </a:p>
          <a:p>
            <a:pPr marL="0" indent="0" algn="ctr">
              <a:buFont typeface="Arial" panose="020B0604020202020204" pitchFamily="34" charset="0"/>
              <a:buNone/>
            </a:pPr>
            <a:endParaRPr lang="fr-FR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dirty="0" err="1"/>
              <a:t>Tweak</a:t>
            </a:r>
            <a:r>
              <a:rPr lang="fr-FR" dirty="0"/>
              <a:t> input relative phase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dirty="0" err="1"/>
              <a:t>Deduce</a:t>
            </a:r>
            <a:r>
              <a:rPr lang="fr-FR" dirty="0"/>
              <a:t> right shift </a:t>
            </a:r>
            <a:r>
              <a:rPr lang="fr-FR" dirty="0" err="1"/>
              <a:t>from</a:t>
            </a:r>
            <a:r>
              <a:rPr lang="fr-FR" dirty="0"/>
              <a:t> output </a:t>
            </a:r>
            <a:r>
              <a:rPr lang="fr-FR" dirty="0" err="1"/>
              <a:t>response</a:t>
            </a:r>
            <a:endParaRPr lang="fr-FR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Do </a:t>
            </a:r>
            <a:r>
              <a:rPr lang="fr-FR" dirty="0" err="1"/>
              <a:t>it</a:t>
            </a:r>
            <a:r>
              <a:rPr lang="fr-FR" dirty="0"/>
              <a:t> for all MMI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dirty="0"/>
          </a:p>
        </p:txBody>
      </p: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45DB0293-D582-5F85-55C7-4C567AABB15B}"/>
              </a:ext>
            </a:extLst>
          </p:cNvPr>
          <p:cNvCxnSpPr/>
          <p:nvPr/>
        </p:nvCxnSpPr>
        <p:spPr>
          <a:xfrm>
            <a:off x="5096933" y="2065867"/>
            <a:ext cx="0" cy="378742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88595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D48858-DB9F-2C6E-08B3-BD56630AB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Comparison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F97B5F9-C41B-1F5B-7531-FF052D3AD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363A-B46D-432E-B45D-2468511ED4C9}" type="slidenum">
              <a:rPr lang="fr-FR" sz="1400" smtClean="0"/>
              <a:t>9</a:t>
            </a:fld>
            <a:endParaRPr lang="fr-FR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A7B09D-CD93-E3F0-F229-3CD1D6C63B34}"/>
              </a:ext>
            </a:extLst>
          </p:cNvPr>
          <p:cNvGrpSpPr/>
          <p:nvPr/>
        </p:nvGrpSpPr>
        <p:grpSpPr>
          <a:xfrm>
            <a:off x="552223" y="2418510"/>
            <a:ext cx="3814812" cy="3304753"/>
            <a:chOff x="7348489" y="2291198"/>
            <a:chExt cx="3814812" cy="330475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A47FC91-1160-8CC9-3F73-B33ADFBF85AA}"/>
                </a:ext>
              </a:extLst>
            </p:cNvPr>
            <p:cNvGrpSpPr/>
            <p:nvPr/>
          </p:nvGrpSpPr>
          <p:grpSpPr>
            <a:xfrm>
              <a:off x="7348489" y="2291198"/>
              <a:ext cx="3814812" cy="3304753"/>
              <a:chOff x="7348489" y="2291198"/>
              <a:chExt cx="3814812" cy="3304753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F862D727-3AC7-590E-1786-91D2F48BA68F}"/>
                  </a:ext>
                </a:extLst>
              </p:cNvPr>
              <p:cNvGrpSpPr/>
              <p:nvPr/>
            </p:nvGrpSpPr>
            <p:grpSpPr>
              <a:xfrm>
                <a:off x="7348489" y="2291198"/>
                <a:ext cx="3814812" cy="3304753"/>
                <a:chOff x="7092438" y="1896873"/>
                <a:chExt cx="4690585" cy="4063431"/>
              </a:xfrm>
            </p:grpSpPr>
            <p:pic>
              <p:nvPicPr>
                <p:cNvPr id="26" name="Image 25">
                  <a:extLst>
                    <a:ext uri="{FF2B5EF4-FFF2-40B4-BE49-F238E27FC236}">
                      <a16:creationId xmlns:a16="http://schemas.microsoft.com/office/drawing/2014/main" id="{F199F449-A898-973F-6C23-DC6B9CA642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092438" y="1896873"/>
                  <a:ext cx="4690585" cy="4063431"/>
                </a:xfrm>
                <a:prstGeom prst="rect">
                  <a:avLst/>
                </a:prstGeom>
              </p:spPr>
            </p:pic>
            <p:grpSp>
              <p:nvGrpSpPr>
                <p:cNvPr id="24" name="Groupe 23">
                  <a:extLst>
                    <a:ext uri="{FF2B5EF4-FFF2-40B4-BE49-F238E27FC236}">
                      <a16:creationId xmlns:a16="http://schemas.microsoft.com/office/drawing/2014/main" id="{D4E3C729-098A-65C8-A039-7F904F39839F}"/>
                    </a:ext>
                  </a:extLst>
                </p:cNvPr>
                <p:cNvGrpSpPr/>
                <p:nvPr/>
              </p:nvGrpSpPr>
              <p:grpSpPr>
                <a:xfrm>
                  <a:off x="8139203" y="4307457"/>
                  <a:ext cx="3612523" cy="897147"/>
                  <a:chOff x="8139203" y="4307457"/>
                  <a:chExt cx="3612523" cy="897147"/>
                </a:xfrm>
              </p:grpSpPr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B83B1385-DD08-DEDB-B755-C44BE72F8D5E}"/>
                      </a:ext>
                    </a:extLst>
                  </p:cNvPr>
                  <p:cNvSpPr/>
                  <p:nvPr/>
                </p:nvSpPr>
                <p:spPr>
                  <a:xfrm>
                    <a:off x="8139203" y="4307457"/>
                    <a:ext cx="3181278" cy="897147"/>
                  </a:xfrm>
                  <a:prstGeom prst="rect">
                    <a:avLst/>
                  </a:prstGeom>
                  <a:solidFill>
                    <a:srgbClr val="EA4335">
                      <a:alpha val="50196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dirty="0"/>
                  </a:p>
                </p:txBody>
              </p:sp>
              <p:cxnSp>
                <p:nvCxnSpPr>
                  <p:cNvPr id="22" name="Connecteur droit avec flèche 21">
                    <a:extLst>
                      <a:ext uri="{FF2B5EF4-FFF2-40B4-BE49-F238E27FC236}">
                        <a16:creationId xmlns:a16="http://schemas.microsoft.com/office/drawing/2014/main" id="{F9912B87-8D2E-78BF-BCE3-A2DB7031E74C}"/>
                      </a:ext>
                    </a:extLst>
                  </p:cNvPr>
                  <p:cNvCxnSpPr/>
                  <p:nvPr/>
                </p:nvCxnSpPr>
                <p:spPr>
                  <a:xfrm>
                    <a:off x="11445646" y="4321670"/>
                    <a:ext cx="0" cy="848341"/>
                  </a:xfrm>
                  <a:prstGeom prst="straightConnector1">
                    <a:avLst/>
                  </a:prstGeom>
                  <a:ln>
                    <a:solidFill>
                      <a:srgbClr val="EA4335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" name="ZoneTexte 22">
                    <a:extLst>
                      <a:ext uri="{FF2B5EF4-FFF2-40B4-BE49-F238E27FC236}">
                        <a16:creationId xmlns:a16="http://schemas.microsoft.com/office/drawing/2014/main" id="{58849A0B-047D-12D4-9D64-33291CE5B21F}"/>
                      </a:ext>
                    </a:extLst>
                  </p:cNvPr>
                  <p:cNvSpPr txBox="1"/>
                  <p:nvPr/>
                </p:nvSpPr>
                <p:spPr>
                  <a:xfrm>
                    <a:off x="11411011" y="4505941"/>
                    <a:ext cx="3407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dirty="0">
                        <a:solidFill>
                          <a:srgbClr val="EA4335"/>
                        </a:solidFill>
                      </a:rPr>
                      <a:t>?</a:t>
                    </a:r>
                  </a:p>
                </p:txBody>
              </p:sp>
            </p:grpSp>
          </p:grp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DE724AA-1EFE-D56A-77B5-D04C7B94AEF7}"/>
                  </a:ext>
                </a:extLst>
              </p:cNvPr>
              <p:cNvSpPr/>
              <p:nvPr/>
            </p:nvSpPr>
            <p:spPr>
              <a:xfrm>
                <a:off x="9371012" y="2755899"/>
                <a:ext cx="1328738" cy="8318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F1FA5AE-535B-6CDC-D9A6-7A79E11BC177}"/>
                </a:ext>
              </a:extLst>
            </p:cNvPr>
            <p:cNvSpPr txBox="1"/>
            <p:nvPr/>
          </p:nvSpPr>
          <p:spPr>
            <a:xfrm>
              <a:off x="9313862" y="2717853"/>
              <a:ext cx="1328738" cy="9079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fr-FR" sz="1200" dirty="0">
                  <a:latin typeface="Arial" panose="020B0604020202020204" pitchFamily="34" charset="0"/>
                  <a:cs typeface="Arial" panose="020B0604020202020204" pitchFamily="34" charset="0"/>
                </a:rPr>
                <a:t>Trial &amp; </a:t>
              </a:r>
              <a:r>
                <a:rPr lang="fr-FR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Error</a:t>
              </a:r>
              <a:endParaRPr lang="fr-FR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fr-FR" sz="1200" dirty="0">
                  <a:latin typeface="Arial" panose="020B0604020202020204" pitchFamily="34" charset="0"/>
                  <a:cs typeface="Arial" panose="020B0604020202020204" pitchFamily="34" charset="0"/>
                </a:rPr>
                <a:t>Trial &amp; </a:t>
              </a:r>
              <a:r>
                <a:rPr lang="fr-FR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Error</a:t>
              </a:r>
              <a:r>
                <a:rPr lang="fr-FR" sz="1200" dirty="0">
                  <a:latin typeface="Arial" panose="020B0604020202020204" pitchFamily="34" charset="0"/>
                  <a:cs typeface="Arial" panose="020B0604020202020204" pitchFamily="34" charset="0"/>
                </a:rPr>
                <a:t> fit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fr-FR" sz="1200" dirty="0">
                  <a:latin typeface="Arial" panose="020B0604020202020204" pitchFamily="34" charset="0"/>
                  <a:cs typeface="Arial" panose="020B0604020202020204" pitchFamily="34" charset="0"/>
                </a:rPr>
                <a:t>Obstruction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fr-FR" sz="1200" dirty="0">
                  <a:latin typeface="Arial" panose="020B0604020202020204" pitchFamily="34" charset="0"/>
                  <a:cs typeface="Arial" panose="020B0604020202020204" pitchFamily="34" charset="0"/>
                </a:rPr>
                <a:t>Obstruction fit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08B3EE2-2FE7-50E7-DEFC-82B63CF481AF}"/>
              </a:ext>
            </a:extLst>
          </p:cNvPr>
          <p:cNvGrpSpPr/>
          <p:nvPr/>
        </p:nvGrpSpPr>
        <p:grpSpPr>
          <a:xfrm>
            <a:off x="4888145" y="2460297"/>
            <a:ext cx="7003277" cy="3259375"/>
            <a:chOff x="871396" y="2313886"/>
            <a:chExt cx="7003277" cy="325937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75CB5A2-F34F-F2F8-F96B-D572B24B83E6}"/>
                </a:ext>
              </a:extLst>
            </p:cNvPr>
            <p:cNvGrpSpPr/>
            <p:nvPr/>
          </p:nvGrpSpPr>
          <p:grpSpPr>
            <a:xfrm>
              <a:off x="871396" y="2313886"/>
              <a:ext cx="6403466" cy="3259375"/>
              <a:chOff x="871396" y="2313886"/>
              <a:chExt cx="6403466" cy="3259375"/>
            </a:xfrm>
          </p:grpSpPr>
          <p:pic>
            <p:nvPicPr>
              <p:cNvPr id="8" name="Image 26">
                <a:extLst>
                  <a:ext uri="{FF2B5EF4-FFF2-40B4-BE49-F238E27FC236}">
                    <a16:creationId xmlns:a16="http://schemas.microsoft.com/office/drawing/2014/main" id="{43C41735-1E00-A39A-FED1-ABE20DA614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1396" y="2313886"/>
                <a:ext cx="6403466" cy="3259375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70DAF79-D7AC-CD91-EF6C-920B4EA69D77}"/>
                  </a:ext>
                </a:extLst>
              </p:cNvPr>
              <p:cNvSpPr/>
              <p:nvPr/>
            </p:nvSpPr>
            <p:spPr>
              <a:xfrm>
                <a:off x="2152825" y="2747019"/>
                <a:ext cx="1268555" cy="6286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D39E5AC-E1DF-6B0D-B1D5-ADFFDCF414DB}"/>
                  </a:ext>
                </a:extLst>
              </p:cNvPr>
              <p:cNvSpPr txBox="1"/>
              <p:nvPr/>
            </p:nvSpPr>
            <p:spPr>
              <a:xfrm>
                <a:off x="2040279" y="2733209"/>
                <a:ext cx="1090271" cy="6976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fr-F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Ideal</a:t>
                </a:r>
              </a:p>
              <a:p>
                <a:pPr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fr-F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Trial &amp; </a:t>
                </a:r>
                <a:r>
                  <a:rPr lang="fr-FR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Error</a:t>
                </a:r>
                <a:endParaRPr lang="fr-FR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fr-F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Obstruction</a:t>
                </a:r>
              </a:p>
            </p:txBody>
          </p:sp>
        </p:grpSp>
        <p:grpSp>
          <p:nvGrpSpPr>
            <p:cNvPr id="28" name="Groupe 30">
              <a:extLst>
                <a:ext uri="{FF2B5EF4-FFF2-40B4-BE49-F238E27FC236}">
                  <a16:creationId xmlns:a16="http://schemas.microsoft.com/office/drawing/2014/main" id="{457F0001-4CEB-8841-1381-CF15DA2F9C0B}"/>
                </a:ext>
              </a:extLst>
            </p:cNvPr>
            <p:cNvGrpSpPr/>
            <p:nvPr/>
          </p:nvGrpSpPr>
          <p:grpSpPr>
            <a:xfrm>
              <a:off x="1739692" y="3620236"/>
              <a:ext cx="6134981" cy="433798"/>
              <a:chOff x="8135088" y="4372192"/>
              <a:chExt cx="3585421" cy="369332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799F8E9-CD4C-83F7-0770-2D355366C541}"/>
                  </a:ext>
                </a:extLst>
              </p:cNvPr>
              <p:cNvSpPr/>
              <p:nvPr/>
            </p:nvSpPr>
            <p:spPr>
              <a:xfrm>
                <a:off x="8135088" y="4474852"/>
                <a:ext cx="3181278" cy="164013"/>
              </a:xfrm>
              <a:prstGeom prst="rect">
                <a:avLst/>
              </a:prstGeom>
              <a:solidFill>
                <a:srgbClr val="EA4335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30" name="Connecteur droit avec flèche 32">
                <a:extLst>
                  <a:ext uri="{FF2B5EF4-FFF2-40B4-BE49-F238E27FC236}">
                    <a16:creationId xmlns:a16="http://schemas.microsoft.com/office/drawing/2014/main" id="{F7FAE4C5-FB3D-A025-8D6F-0A46466932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9966" y="4452635"/>
                <a:ext cx="0" cy="208832"/>
              </a:xfrm>
              <a:prstGeom prst="straightConnector1">
                <a:avLst/>
              </a:prstGeom>
              <a:ln>
                <a:solidFill>
                  <a:srgbClr val="EA4335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ZoneTexte 33">
                <a:extLst>
                  <a:ext uri="{FF2B5EF4-FFF2-40B4-BE49-F238E27FC236}">
                    <a16:creationId xmlns:a16="http://schemas.microsoft.com/office/drawing/2014/main" id="{DC01DB34-3DC4-83AE-2892-D4D7CA5CCDB7}"/>
                  </a:ext>
                </a:extLst>
              </p:cNvPr>
              <p:cNvSpPr txBox="1"/>
              <p:nvPr/>
            </p:nvSpPr>
            <p:spPr>
              <a:xfrm>
                <a:off x="11379794" y="4372192"/>
                <a:ext cx="3407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rgbClr val="EA4335"/>
                    </a:solidFill>
                  </a:rPr>
                  <a:t>?</a:t>
                </a:r>
              </a:p>
            </p:txBody>
          </p:sp>
        </p:grpSp>
      </p:grpSp>
      <p:sp>
        <p:nvSpPr>
          <p:cNvPr id="6" name="Rectangle : coins arrondis 4">
            <a:extLst>
              <a:ext uri="{FF2B5EF4-FFF2-40B4-BE49-F238E27FC236}">
                <a16:creationId xmlns:a16="http://schemas.microsoft.com/office/drawing/2014/main" id="{B532AD3A-BB87-47AB-A3F2-85D518F0F363}"/>
              </a:ext>
            </a:extLst>
          </p:cNvPr>
          <p:cNvSpPr/>
          <p:nvPr/>
        </p:nvSpPr>
        <p:spPr>
          <a:xfrm>
            <a:off x="31113" y="6534660"/>
            <a:ext cx="4857032" cy="28155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Vincent Foriel – LIFE 2025</a:t>
            </a:r>
            <a:endParaRPr lang="fr-FR" sz="14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84640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ersonnalisé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1543</TotalTime>
  <Words>1267</Words>
  <Application>Microsoft Office PowerPoint</Application>
  <PresentationFormat>Grand écran</PresentationFormat>
  <Paragraphs>259</Paragraphs>
  <Slides>19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4" baseType="lpstr">
      <vt:lpstr>Aptos</vt:lpstr>
      <vt:lpstr>Arial</vt:lpstr>
      <vt:lpstr>Cambria Math</vt:lpstr>
      <vt:lpstr>Ubuntu</vt:lpstr>
      <vt:lpstr>Thème Office</vt:lpstr>
      <vt:lpstr>PUSHING EXOPLANET DETECTION CAPABILITY USING TUNABLE KERNEL-NULLING</vt:lpstr>
      <vt:lpstr>Nulling Interferometry</vt:lpstr>
      <vt:lpstr>Noise sources</vt:lpstr>
      <vt:lpstr>Kernel-Nulling</vt:lpstr>
      <vt:lpstr>Photonic technology</vt:lpstr>
      <vt:lpstr>Multi Mode Interferometer (MMI)</vt:lpstr>
      <vt:lpstr>Tunable architecture</vt:lpstr>
      <vt:lpstr>Two calibration approaches</vt:lpstr>
      <vt:lpstr>Comparison</vt:lpstr>
      <vt:lpstr>Specific statistical test</vt:lpstr>
      <vt:lpstr>Detection capability</vt:lpstr>
      <vt:lpstr>Conclusion</vt:lpstr>
      <vt:lpstr>Thank you!</vt:lpstr>
      <vt:lpstr>Backup slide Obstruction approach</vt:lpstr>
      <vt:lpstr>Backup slide Trial &amp; Error approach</vt:lpstr>
      <vt:lpstr>Backup slide Kernel-Nulling</vt:lpstr>
      <vt:lpstr>Backup slide MMI: Multi Mode Interferometer</vt:lpstr>
      <vt:lpstr>Backup slide Thermo-optic phase shifters</vt:lpstr>
      <vt:lpstr>Backup slide Output data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Vincent Foriel</dc:creator>
  <cp:lastModifiedBy>Vincent Foriel</cp:lastModifiedBy>
  <cp:revision>152</cp:revision>
  <dcterms:created xsi:type="dcterms:W3CDTF">2025-01-28T14:29:09Z</dcterms:created>
  <dcterms:modified xsi:type="dcterms:W3CDTF">2025-11-12T09:35:41Z</dcterms:modified>
</cp:coreProperties>
</file>